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3942" r:id="rId5"/>
    <p:sldMasterId id="2147483951" r:id="rId6"/>
  </p:sldMasterIdLst>
  <p:notesMasterIdLst>
    <p:notesMasterId r:id="rId29"/>
  </p:notesMasterIdLst>
  <p:handoutMasterIdLst>
    <p:handoutMasterId r:id="rId30"/>
  </p:handoutMasterIdLst>
  <p:sldIdLst>
    <p:sldId id="303" r:id="rId7"/>
    <p:sldId id="1005" r:id="rId8"/>
    <p:sldId id="1004" r:id="rId9"/>
    <p:sldId id="987" r:id="rId10"/>
    <p:sldId id="997" r:id="rId11"/>
    <p:sldId id="998" r:id="rId12"/>
    <p:sldId id="999" r:id="rId13"/>
    <p:sldId id="996" r:id="rId14"/>
    <p:sldId id="1000" r:id="rId15"/>
    <p:sldId id="1012" r:id="rId16"/>
    <p:sldId id="970" r:id="rId17"/>
    <p:sldId id="989" r:id="rId18"/>
    <p:sldId id="992" r:id="rId19"/>
    <p:sldId id="991" r:id="rId20"/>
    <p:sldId id="1007" r:id="rId21"/>
    <p:sldId id="1001" r:id="rId22"/>
    <p:sldId id="1006" r:id="rId23"/>
    <p:sldId id="1014" r:id="rId24"/>
    <p:sldId id="1013" r:id="rId25"/>
    <p:sldId id="1008" r:id="rId26"/>
    <p:sldId id="995" r:id="rId27"/>
    <p:sldId id="704" r:id="rId28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RANGE" initials="JMC" lastIdx="1" clrIdx="0">
    <p:extLst>
      <p:ext uri="{19B8F6BF-5375-455C-9EA6-DF929625EA0E}">
        <p15:presenceInfo xmlns:p15="http://schemas.microsoft.com/office/powerpoint/2012/main" userId="ORANGE" providerId="None"/>
      </p:ext>
    </p:extLst>
  </p:cmAuthor>
  <p:cmAuthor id="2" name="JGK" initials="JG" lastIdx="5" clrIdx="1">
    <p:extLst>
      <p:ext uri="{19B8F6BF-5375-455C-9EA6-DF929625EA0E}">
        <p15:presenceInfo xmlns:p15="http://schemas.microsoft.com/office/powerpoint/2012/main" userId="JGK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CC"/>
    <a:srgbClr val="72AF2F"/>
    <a:srgbClr val="C1E442"/>
    <a:srgbClr val="FFFF99"/>
    <a:srgbClr val="C6D254"/>
    <a:srgbClr val="000000"/>
    <a:srgbClr val="5C88D0"/>
    <a:srgbClr val="2A6EA8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14D7C8-7110-4493-AB4F-A5332B3BCFE6}" v="23" dt="2022-03-16T16:25:33.663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402" y="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microsoft.com/office/2015/10/relationships/revisionInfo" Target="revisionInfo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3/23/2022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3/23/2022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1A0830-7958-478F-A687-980EFBB47EC2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19101" y="1579034"/>
            <a:ext cx="5289240" cy="4487332"/>
          </a:xfrm>
        </p:spPr>
        <p:txBody>
          <a:bodyPr>
            <a:normAutofit/>
          </a:bodyPr>
          <a:lstStyle>
            <a:lvl1pPr>
              <a:defRPr sz="1867" baseline="0"/>
            </a:lvl1pPr>
            <a:lvl2pPr>
              <a:defRPr sz="1867" baseline="0">
                <a:solidFill>
                  <a:schemeClr val="tx1"/>
                </a:solidFill>
              </a:defRPr>
            </a:lvl2pPr>
            <a:lvl3pPr>
              <a:defRPr sz="1867" baseline="0">
                <a:solidFill>
                  <a:schemeClr val="tx1"/>
                </a:solidFill>
              </a:defRPr>
            </a:lvl3pPr>
            <a:lvl4pPr>
              <a:defRPr sz="1867" baseline="0">
                <a:solidFill>
                  <a:schemeClr val="tx1"/>
                </a:solidFill>
              </a:defRPr>
            </a:lvl4pPr>
            <a:lvl5pPr>
              <a:defRPr sz="1867" baseline="0">
                <a:solidFill>
                  <a:schemeClr val="tx1"/>
                </a:solidFill>
              </a:defRPr>
            </a:lvl5pPr>
            <a:lvl6pPr>
              <a:defRPr sz="1867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486393" y="1578264"/>
            <a:ext cx="5286507" cy="4485891"/>
          </a:xfrm>
        </p:spPr>
        <p:txBody>
          <a:bodyPr>
            <a:normAutofit/>
          </a:bodyPr>
          <a:lstStyle>
            <a:lvl1pPr>
              <a:defRPr sz="1867"/>
            </a:lvl1pPr>
            <a:lvl2pPr>
              <a:defRPr sz="1867">
                <a:solidFill>
                  <a:schemeClr val="tx1"/>
                </a:solidFill>
              </a:defRPr>
            </a:lvl2pPr>
            <a:lvl3pPr>
              <a:defRPr sz="1867">
                <a:solidFill>
                  <a:schemeClr val="tx1"/>
                </a:solidFill>
              </a:defRPr>
            </a:lvl3pPr>
            <a:lvl4pPr>
              <a:defRPr sz="1867">
                <a:solidFill>
                  <a:schemeClr val="tx1"/>
                </a:solidFill>
              </a:defRPr>
            </a:lvl4pPr>
            <a:lvl5pPr>
              <a:defRPr sz="1867">
                <a:solidFill>
                  <a:schemeClr val="tx1"/>
                </a:solidFill>
              </a:defRPr>
            </a:lvl5pPr>
            <a:lvl6pPr>
              <a:defRPr sz="1867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26060" y="6332195"/>
            <a:ext cx="981038" cy="16421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1067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</a:p>
        </p:txBody>
      </p:sp>
    </p:spTree>
    <p:extLst>
      <p:ext uri="{BB962C8B-B14F-4D97-AF65-F5344CB8AC3E}">
        <p14:creationId xmlns:p14="http://schemas.microsoft.com/office/powerpoint/2010/main" val="248344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826060" y="6332195"/>
            <a:ext cx="981038" cy="16421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1067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</a:p>
        </p:txBody>
      </p:sp>
    </p:spTree>
    <p:extLst>
      <p:ext uri="{BB962C8B-B14F-4D97-AF65-F5344CB8AC3E}">
        <p14:creationId xmlns:p14="http://schemas.microsoft.com/office/powerpoint/2010/main" val="3728479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pleine p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r>
              <a:rPr lang="fr-FR" noProof="0" dirty="0"/>
              <a:t>Cliquez sur l'icône pour ajouter une photo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0355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826060" y="6332195"/>
            <a:ext cx="981038" cy="16421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1067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</a:p>
        </p:txBody>
      </p:sp>
    </p:spTree>
    <p:extLst>
      <p:ext uri="{BB962C8B-B14F-4D97-AF65-F5344CB8AC3E}">
        <p14:creationId xmlns:p14="http://schemas.microsoft.com/office/powerpoint/2010/main" val="3065165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384268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48288768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9146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0" y="1579034"/>
            <a:ext cx="11353800" cy="4487333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9521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</a:p>
        </p:txBody>
      </p:sp>
    </p:spTree>
    <p:extLst>
      <p:ext uri="{BB962C8B-B14F-4D97-AF65-F5344CB8AC3E}">
        <p14:creationId xmlns:p14="http://schemas.microsoft.com/office/powerpoint/2010/main" val="2448796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41763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0" y="1579034"/>
            <a:ext cx="11353800" cy="4487333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826060" y="6332195"/>
            <a:ext cx="981038" cy="16421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1067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</a:p>
        </p:txBody>
      </p:sp>
    </p:spTree>
    <p:extLst>
      <p:ext uri="{BB962C8B-B14F-4D97-AF65-F5344CB8AC3E}">
        <p14:creationId xmlns:p14="http://schemas.microsoft.com/office/powerpoint/2010/main" val="957238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19102" y="357719"/>
            <a:ext cx="6437997" cy="3069165"/>
          </a:xfrm>
        </p:spPr>
        <p:txBody>
          <a:bodyPr>
            <a:noAutofit/>
          </a:bodyPr>
          <a:lstStyle>
            <a:lvl1pPr algn="l">
              <a:lnSpc>
                <a:spcPct val="85000"/>
              </a:lnSpc>
              <a:defRPr sz="7333" baseline="0"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Cliquez pour modifier le titre</a:t>
            </a:r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7734300" y="355602"/>
            <a:ext cx="4038600" cy="4538133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4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14250" y="3605525"/>
            <a:ext cx="6441580" cy="1288208"/>
          </a:xfrm>
        </p:spPr>
        <p:txBody>
          <a:bodyPr/>
          <a:lstStyle>
            <a:lvl1pPr marL="0" indent="0" algn="l">
              <a:buNone/>
              <a:defRPr baseline="0">
                <a:solidFill>
                  <a:schemeClr val="tx1"/>
                </a:solidFill>
              </a:defRPr>
            </a:lvl1pPr>
            <a:lvl2pPr marL="241294" indent="-241294" algn="l"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2pPr>
            <a:lvl3pPr marL="542386" indent="-254394" algn="l">
              <a:spcBef>
                <a:spcPts val="448"/>
              </a:spcBef>
              <a:buClrTx/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  <a:latin typeface="Helvetica 55 Roman" panose="020B0604020202020204" pitchFamily="34" charset="0"/>
              </a:defRPr>
            </a:lvl3pPr>
            <a:lvl4pPr marL="791980" indent="-230394" algn="l">
              <a:spcBef>
                <a:spcPts val="32"/>
              </a:spcBef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 marL="1065573" indent="-254394" algn="l"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modifier le nom du présentateur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418048" y="5645152"/>
            <a:ext cx="817033" cy="817033"/>
            <a:chOff x="313535" y="4233863"/>
            <a:chExt cx="612775" cy="612775"/>
          </a:xfrm>
        </p:grpSpPr>
        <p:sp>
          <p:nvSpPr>
            <p:cNvPr id="43" name="Rectangle 5"/>
            <p:cNvSpPr>
              <a:spLocks noChangeArrowheads="1"/>
            </p:cNvSpPr>
            <p:nvPr userDrawn="1"/>
          </p:nvSpPr>
          <p:spPr bwMode="auto">
            <a:xfrm>
              <a:off x="313535" y="4233863"/>
              <a:ext cx="612775" cy="6127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733"/>
            </a:p>
          </p:txBody>
        </p:sp>
        <p:sp>
          <p:nvSpPr>
            <p:cNvPr id="44" name="Freeform 6"/>
            <p:cNvSpPr>
              <a:spLocks noEditPoints="1"/>
            </p:cNvSpPr>
            <p:nvPr userDrawn="1"/>
          </p:nvSpPr>
          <p:spPr bwMode="auto">
            <a:xfrm>
              <a:off x="500860" y="4708526"/>
              <a:ext cx="74613" cy="87313"/>
            </a:xfrm>
            <a:custGeom>
              <a:avLst/>
              <a:gdLst>
                <a:gd name="T0" fmla="*/ 66 w 93"/>
                <a:gd name="T1" fmla="*/ 99 h 109"/>
                <a:gd name="T2" fmla="*/ 31 w 93"/>
                <a:gd name="T3" fmla="*/ 109 h 109"/>
                <a:gd name="T4" fmla="*/ 0 w 93"/>
                <a:gd name="T5" fmla="*/ 79 h 109"/>
                <a:gd name="T6" fmla="*/ 66 w 93"/>
                <a:gd name="T7" fmla="*/ 37 h 109"/>
                <a:gd name="T8" fmla="*/ 66 w 93"/>
                <a:gd name="T9" fmla="*/ 32 h 109"/>
                <a:gd name="T10" fmla="*/ 49 w 93"/>
                <a:gd name="T11" fmla="*/ 19 h 109"/>
                <a:gd name="T12" fmla="*/ 24 w 93"/>
                <a:gd name="T13" fmla="*/ 32 h 109"/>
                <a:gd name="T14" fmla="*/ 5 w 93"/>
                <a:gd name="T15" fmla="*/ 21 h 109"/>
                <a:gd name="T16" fmla="*/ 50 w 93"/>
                <a:gd name="T17" fmla="*/ 0 h 109"/>
                <a:gd name="T18" fmla="*/ 93 w 93"/>
                <a:gd name="T19" fmla="*/ 32 h 109"/>
                <a:gd name="T20" fmla="*/ 93 w 93"/>
                <a:gd name="T21" fmla="*/ 108 h 109"/>
                <a:gd name="T22" fmla="*/ 68 w 93"/>
                <a:gd name="T23" fmla="*/ 108 h 109"/>
                <a:gd name="T24" fmla="*/ 66 w 93"/>
                <a:gd name="T25" fmla="*/ 99 h 109"/>
                <a:gd name="T26" fmla="*/ 27 w 93"/>
                <a:gd name="T27" fmla="*/ 77 h 109"/>
                <a:gd name="T28" fmla="*/ 39 w 93"/>
                <a:gd name="T29" fmla="*/ 90 h 109"/>
                <a:gd name="T30" fmla="*/ 65 w 93"/>
                <a:gd name="T31" fmla="*/ 79 h 109"/>
                <a:gd name="T32" fmla="*/ 65 w 93"/>
                <a:gd name="T33" fmla="*/ 54 h 109"/>
                <a:gd name="T34" fmla="*/ 27 w 93"/>
                <a:gd name="T35" fmla="*/ 7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109">
                  <a:moveTo>
                    <a:pt x="66" y="99"/>
                  </a:moveTo>
                  <a:cubicBezTo>
                    <a:pt x="55" y="106"/>
                    <a:pt x="43" y="109"/>
                    <a:pt x="31" y="109"/>
                  </a:cubicBezTo>
                  <a:cubicBezTo>
                    <a:pt x="11" y="109"/>
                    <a:pt x="0" y="96"/>
                    <a:pt x="0" y="79"/>
                  </a:cubicBezTo>
                  <a:cubicBezTo>
                    <a:pt x="0" y="55"/>
                    <a:pt x="21" y="42"/>
                    <a:pt x="66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24"/>
                    <a:pt x="60" y="19"/>
                    <a:pt x="49" y="19"/>
                  </a:cubicBezTo>
                  <a:cubicBezTo>
                    <a:pt x="39" y="19"/>
                    <a:pt x="30" y="24"/>
                    <a:pt x="24" y="3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5" y="7"/>
                    <a:pt x="30" y="0"/>
                    <a:pt x="50" y="0"/>
                  </a:cubicBezTo>
                  <a:cubicBezTo>
                    <a:pt x="77" y="0"/>
                    <a:pt x="93" y="12"/>
                    <a:pt x="93" y="32"/>
                  </a:cubicBezTo>
                  <a:cubicBezTo>
                    <a:pt x="93" y="32"/>
                    <a:pt x="93" y="108"/>
                    <a:pt x="93" y="108"/>
                  </a:cubicBezTo>
                  <a:cubicBezTo>
                    <a:pt x="68" y="108"/>
                    <a:pt x="68" y="108"/>
                    <a:pt x="68" y="108"/>
                  </a:cubicBezTo>
                  <a:lnTo>
                    <a:pt x="66" y="99"/>
                  </a:lnTo>
                  <a:close/>
                  <a:moveTo>
                    <a:pt x="27" y="77"/>
                  </a:moveTo>
                  <a:cubicBezTo>
                    <a:pt x="27" y="84"/>
                    <a:pt x="31" y="90"/>
                    <a:pt x="39" y="90"/>
                  </a:cubicBezTo>
                  <a:cubicBezTo>
                    <a:pt x="48" y="90"/>
                    <a:pt x="57" y="87"/>
                    <a:pt x="65" y="79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39" y="57"/>
                    <a:pt x="27" y="64"/>
                    <a:pt x="27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733"/>
            </a:p>
          </p:txBody>
        </p:sp>
        <p:sp>
          <p:nvSpPr>
            <p:cNvPr id="45" name="Freeform 7"/>
            <p:cNvSpPr>
              <a:spLocks/>
            </p:cNvSpPr>
            <p:nvPr userDrawn="1"/>
          </p:nvSpPr>
          <p:spPr bwMode="auto">
            <a:xfrm>
              <a:off x="592935" y="4708526"/>
              <a:ext cx="76200" cy="87313"/>
            </a:xfrm>
            <a:custGeom>
              <a:avLst/>
              <a:gdLst>
                <a:gd name="T0" fmla="*/ 0 w 94"/>
                <a:gd name="T1" fmla="*/ 5 h 108"/>
                <a:gd name="T2" fmla="*/ 23 w 94"/>
                <a:gd name="T3" fmla="*/ 2 h 108"/>
                <a:gd name="T4" fmla="*/ 25 w 94"/>
                <a:gd name="T5" fmla="*/ 15 h 108"/>
                <a:gd name="T6" fmla="*/ 61 w 94"/>
                <a:gd name="T7" fmla="*/ 0 h 108"/>
                <a:gd name="T8" fmla="*/ 94 w 94"/>
                <a:gd name="T9" fmla="*/ 34 h 108"/>
                <a:gd name="T10" fmla="*/ 94 w 94"/>
                <a:gd name="T11" fmla="*/ 108 h 108"/>
                <a:gd name="T12" fmla="*/ 66 w 94"/>
                <a:gd name="T13" fmla="*/ 108 h 108"/>
                <a:gd name="T14" fmla="*/ 66 w 94"/>
                <a:gd name="T15" fmla="*/ 39 h 108"/>
                <a:gd name="T16" fmla="*/ 53 w 94"/>
                <a:gd name="T17" fmla="*/ 21 h 108"/>
                <a:gd name="T18" fmla="*/ 27 w 94"/>
                <a:gd name="T19" fmla="*/ 32 h 108"/>
                <a:gd name="T20" fmla="*/ 27 w 94"/>
                <a:gd name="T21" fmla="*/ 108 h 108"/>
                <a:gd name="T22" fmla="*/ 0 w 94"/>
                <a:gd name="T23" fmla="*/ 108 h 108"/>
                <a:gd name="T24" fmla="*/ 0 w 94"/>
                <a:gd name="T25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8">
                  <a:moveTo>
                    <a:pt x="0" y="5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38" y="5"/>
                    <a:pt x="48" y="0"/>
                    <a:pt x="61" y="0"/>
                  </a:cubicBezTo>
                  <a:cubicBezTo>
                    <a:pt x="83" y="0"/>
                    <a:pt x="94" y="12"/>
                    <a:pt x="94" y="34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26"/>
                    <a:pt x="63" y="21"/>
                    <a:pt x="53" y="21"/>
                  </a:cubicBezTo>
                  <a:cubicBezTo>
                    <a:pt x="45" y="21"/>
                    <a:pt x="36" y="24"/>
                    <a:pt x="27" y="32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733"/>
            </a:p>
          </p:txBody>
        </p:sp>
        <p:sp>
          <p:nvSpPr>
            <p:cNvPr id="46" name="Freeform 8"/>
            <p:cNvSpPr>
              <a:spLocks noEditPoints="1"/>
            </p:cNvSpPr>
            <p:nvPr userDrawn="1"/>
          </p:nvSpPr>
          <p:spPr bwMode="auto">
            <a:xfrm>
              <a:off x="778673" y="4708526"/>
              <a:ext cx="79375" cy="88900"/>
            </a:xfrm>
            <a:custGeom>
              <a:avLst/>
              <a:gdLst>
                <a:gd name="T0" fmla="*/ 50 w 98"/>
                <a:gd name="T1" fmla="*/ 110 h 110"/>
                <a:gd name="T2" fmla="*/ 0 w 98"/>
                <a:gd name="T3" fmla="*/ 55 h 110"/>
                <a:gd name="T4" fmla="*/ 49 w 98"/>
                <a:gd name="T5" fmla="*/ 0 h 110"/>
                <a:gd name="T6" fmla="*/ 98 w 98"/>
                <a:gd name="T7" fmla="*/ 54 h 110"/>
                <a:gd name="T8" fmla="*/ 97 w 98"/>
                <a:gd name="T9" fmla="*/ 59 h 110"/>
                <a:gd name="T10" fmla="*/ 27 w 98"/>
                <a:gd name="T11" fmla="*/ 59 h 110"/>
                <a:gd name="T12" fmla="*/ 52 w 98"/>
                <a:gd name="T13" fmla="*/ 89 h 110"/>
                <a:gd name="T14" fmla="*/ 76 w 98"/>
                <a:gd name="T15" fmla="*/ 76 h 110"/>
                <a:gd name="T16" fmla="*/ 96 w 98"/>
                <a:gd name="T17" fmla="*/ 87 h 110"/>
                <a:gd name="T18" fmla="*/ 50 w 98"/>
                <a:gd name="T19" fmla="*/ 110 h 110"/>
                <a:gd name="T20" fmla="*/ 70 w 98"/>
                <a:gd name="T21" fmla="*/ 41 h 110"/>
                <a:gd name="T22" fmla="*/ 49 w 98"/>
                <a:gd name="T23" fmla="*/ 19 h 110"/>
                <a:gd name="T24" fmla="*/ 28 w 98"/>
                <a:gd name="T25" fmla="*/ 41 h 110"/>
                <a:gd name="T26" fmla="*/ 70 w 98"/>
                <a:gd name="T27" fmla="*/ 4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0">
                  <a:moveTo>
                    <a:pt x="50" y="110"/>
                  </a:moveTo>
                  <a:cubicBezTo>
                    <a:pt x="19" y="110"/>
                    <a:pt x="0" y="90"/>
                    <a:pt x="0" y="55"/>
                  </a:cubicBezTo>
                  <a:cubicBezTo>
                    <a:pt x="0" y="20"/>
                    <a:pt x="19" y="0"/>
                    <a:pt x="49" y="0"/>
                  </a:cubicBezTo>
                  <a:cubicBezTo>
                    <a:pt x="80" y="0"/>
                    <a:pt x="98" y="20"/>
                    <a:pt x="98" y="54"/>
                  </a:cubicBezTo>
                  <a:cubicBezTo>
                    <a:pt x="98" y="56"/>
                    <a:pt x="97" y="57"/>
                    <a:pt x="9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79"/>
                    <a:pt x="36" y="89"/>
                    <a:pt x="52" y="89"/>
                  </a:cubicBezTo>
                  <a:cubicBezTo>
                    <a:pt x="63" y="89"/>
                    <a:pt x="70" y="85"/>
                    <a:pt x="76" y="76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87" y="102"/>
                    <a:pt x="71" y="110"/>
                    <a:pt x="50" y="110"/>
                  </a:cubicBezTo>
                  <a:close/>
                  <a:moveTo>
                    <a:pt x="70" y="41"/>
                  </a:moveTo>
                  <a:cubicBezTo>
                    <a:pt x="70" y="27"/>
                    <a:pt x="62" y="19"/>
                    <a:pt x="49" y="19"/>
                  </a:cubicBezTo>
                  <a:cubicBezTo>
                    <a:pt x="37" y="19"/>
                    <a:pt x="29" y="27"/>
                    <a:pt x="28" y="41"/>
                  </a:cubicBezTo>
                  <a:lnTo>
                    <a:pt x="7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733"/>
            </a:p>
          </p:txBody>
        </p:sp>
        <p:sp>
          <p:nvSpPr>
            <p:cNvPr id="47" name="Freeform 9"/>
            <p:cNvSpPr>
              <a:spLocks noEditPoints="1"/>
            </p:cNvSpPr>
            <p:nvPr userDrawn="1"/>
          </p:nvSpPr>
          <p:spPr bwMode="auto">
            <a:xfrm>
              <a:off x="346873" y="4708526"/>
              <a:ext cx="84138" cy="88900"/>
            </a:xfrm>
            <a:custGeom>
              <a:avLst/>
              <a:gdLst>
                <a:gd name="T0" fmla="*/ 52 w 104"/>
                <a:gd name="T1" fmla="*/ 111 h 111"/>
                <a:gd name="T2" fmla="*/ 0 w 104"/>
                <a:gd name="T3" fmla="*/ 55 h 111"/>
                <a:gd name="T4" fmla="*/ 52 w 104"/>
                <a:gd name="T5" fmla="*/ 0 h 111"/>
                <a:gd name="T6" fmla="*/ 104 w 104"/>
                <a:gd name="T7" fmla="*/ 55 h 111"/>
                <a:gd name="T8" fmla="*/ 52 w 104"/>
                <a:gd name="T9" fmla="*/ 111 h 111"/>
                <a:gd name="T10" fmla="*/ 52 w 104"/>
                <a:gd name="T11" fmla="*/ 23 h 111"/>
                <a:gd name="T12" fmla="*/ 28 w 104"/>
                <a:gd name="T13" fmla="*/ 55 h 111"/>
                <a:gd name="T14" fmla="*/ 52 w 104"/>
                <a:gd name="T15" fmla="*/ 87 h 111"/>
                <a:gd name="T16" fmla="*/ 77 w 104"/>
                <a:gd name="T17" fmla="*/ 55 h 111"/>
                <a:gd name="T18" fmla="*/ 52 w 104"/>
                <a:gd name="T19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11">
                  <a:moveTo>
                    <a:pt x="52" y="111"/>
                  </a:moveTo>
                  <a:cubicBezTo>
                    <a:pt x="25" y="111"/>
                    <a:pt x="0" y="93"/>
                    <a:pt x="0" y="55"/>
                  </a:cubicBezTo>
                  <a:cubicBezTo>
                    <a:pt x="0" y="17"/>
                    <a:pt x="25" y="0"/>
                    <a:pt x="52" y="0"/>
                  </a:cubicBezTo>
                  <a:cubicBezTo>
                    <a:pt x="79" y="0"/>
                    <a:pt x="104" y="17"/>
                    <a:pt x="104" y="55"/>
                  </a:cubicBezTo>
                  <a:cubicBezTo>
                    <a:pt x="104" y="93"/>
                    <a:pt x="79" y="111"/>
                    <a:pt x="52" y="111"/>
                  </a:cubicBezTo>
                  <a:close/>
                  <a:moveTo>
                    <a:pt x="52" y="23"/>
                  </a:moveTo>
                  <a:cubicBezTo>
                    <a:pt x="31" y="23"/>
                    <a:pt x="28" y="42"/>
                    <a:pt x="28" y="55"/>
                  </a:cubicBezTo>
                  <a:cubicBezTo>
                    <a:pt x="28" y="69"/>
                    <a:pt x="31" y="87"/>
                    <a:pt x="52" y="87"/>
                  </a:cubicBezTo>
                  <a:cubicBezTo>
                    <a:pt x="73" y="87"/>
                    <a:pt x="77" y="69"/>
                    <a:pt x="77" y="55"/>
                  </a:cubicBezTo>
                  <a:cubicBezTo>
                    <a:pt x="77" y="42"/>
                    <a:pt x="73" y="23"/>
                    <a:pt x="5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733"/>
            </a:p>
          </p:txBody>
        </p:sp>
        <p:sp>
          <p:nvSpPr>
            <p:cNvPr id="48" name="Freeform 10"/>
            <p:cNvSpPr>
              <a:spLocks/>
            </p:cNvSpPr>
            <p:nvPr userDrawn="1"/>
          </p:nvSpPr>
          <p:spPr bwMode="auto">
            <a:xfrm>
              <a:off x="446885" y="4708526"/>
              <a:ext cx="47625" cy="87313"/>
            </a:xfrm>
            <a:custGeom>
              <a:avLst/>
              <a:gdLst>
                <a:gd name="T0" fmla="*/ 0 w 59"/>
                <a:gd name="T1" fmla="*/ 3 h 108"/>
                <a:gd name="T2" fmla="*/ 26 w 59"/>
                <a:gd name="T3" fmla="*/ 3 h 108"/>
                <a:gd name="T4" fmla="*/ 26 w 59"/>
                <a:gd name="T5" fmla="*/ 15 h 108"/>
                <a:gd name="T6" fmla="*/ 55 w 59"/>
                <a:gd name="T7" fmla="*/ 0 h 108"/>
                <a:gd name="T8" fmla="*/ 59 w 59"/>
                <a:gd name="T9" fmla="*/ 1 h 108"/>
                <a:gd name="T10" fmla="*/ 59 w 59"/>
                <a:gd name="T11" fmla="*/ 27 h 108"/>
                <a:gd name="T12" fmla="*/ 58 w 59"/>
                <a:gd name="T13" fmla="*/ 27 h 108"/>
                <a:gd name="T14" fmla="*/ 28 w 59"/>
                <a:gd name="T15" fmla="*/ 38 h 108"/>
                <a:gd name="T16" fmla="*/ 28 w 59"/>
                <a:gd name="T17" fmla="*/ 108 h 108"/>
                <a:gd name="T18" fmla="*/ 0 w 59"/>
                <a:gd name="T19" fmla="*/ 108 h 108"/>
                <a:gd name="T20" fmla="*/ 0 w 59"/>
                <a:gd name="T21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08">
                  <a:moveTo>
                    <a:pt x="0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1" y="8"/>
                    <a:pt x="44" y="0"/>
                    <a:pt x="55" y="0"/>
                  </a:cubicBezTo>
                  <a:cubicBezTo>
                    <a:pt x="57" y="0"/>
                    <a:pt x="58" y="0"/>
                    <a:pt x="59" y="1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8" y="27"/>
                    <a:pt x="58" y="27"/>
                  </a:cubicBezTo>
                  <a:cubicBezTo>
                    <a:pt x="46" y="27"/>
                    <a:pt x="32" y="28"/>
                    <a:pt x="28" y="3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733"/>
            </a:p>
          </p:txBody>
        </p:sp>
        <p:sp>
          <p:nvSpPr>
            <p:cNvPr id="49" name="Freeform 11"/>
            <p:cNvSpPr>
              <a:spLocks noEditPoints="1"/>
            </p:cNvSpPr>
            <p:nvPr userDrawn="1"/>
          </p:nvSpPr>
          <p:spPr bwMode="auto">
            <a:xfrm>
              <a:off x="685010" y="4708526"/>
              <a:ext cx="79375" cy="120650"/>
            </a:xfrm>
            <a:custGeom>
              <a:avLst/>
              <a:gdLst>
                <a:gd name="T0" fmla="*/ 49 w 98"/>
                <a:gd name="T1" fmla="*/ 85 h 149"/>
                <a:gd name="T2" fmla="*/ 72 w 98"/>
                <a:gd name="T3" fmla="*/ 50 h 149"/>
                <a:gd name="T4" fmla="*/ 49 w 98"/>
                <a:gd name="T5" fmla="*/ 20 h 149"/>
                <a:gd name="T6" fmla="*/ 28 w 98"/>
                <a:gd name="T7" fmla="*/ 51 h 149"/>
                <a:gd name="T8" fmla="*/ 49 w 98"/>
                <a:gd name="T9" fmla="*/ 85 h 149"/>
                <a:gd name="T10" fmla="*/ 98 w 98"/>
                <a:gd name="T11" fmla="*/ 2 h 149"/>
                <a:gd name="T12" fmla="*/ 98 w 98"/>
                <a:gd name="T13" fmla="*/ 102 h 149"/>
                <a:gd name="T14" fmla="*/ 47 w 98"/>
                <a:gd name="T15" fmla="*/ 149 h 149"/>
                <a:gd name="T16" fmla="*/ 3 w 98"/>
                <a:gd name="T17" fmla="*/ 123 h 149"/>
                <a:gd name="T18" fmla="*/ 30 w 98"/>
                <a:gd name="T19" fmla="*/ 118 h 149"/>
                <a:gd name="T20" fmla="*/ 50 w 98"/>
                <a:gd name="T21" fmla="*/ 128 h 149"/>
                <a:gd name="T22" fmla="*/ 72 w 98"/>
                <a:gd name="T23" fmla="*/ 105 h 149"/>
                <a:gd name="T24" fmla="*/ 72 w 98"/>
                <a:gd name="T25" fmla="*/ 93 h 149"/>
                <a:gd name="T26" fmla="*/ 71 w 98"/>
                <a:gd name="T27" fmla="*/ 92 h 149"/>
                <a:gd name="T28" fmla="*/ 44 w 98"/>
                <a:gd name="T29" fmla="*/ 108 h 149"/>
                <a:gd name="T30" fmla="*/ 0 w 98"/>
                <a:gd name="T31" fmla="*/ 55 h 149"/>
                <a:gd name="T32" fmla="*/ 42 w 98"/>
                <a:gd name="T33" fmla="*/ 0 h 149"/>
                <a:gd name="T34" fmla="*/ 73 w 98"/>
                <a:gd name="T35" fmla="*/ 15 h 149"/>
                <a:gd name="T36" fmla="*/ 73 w 98"/>
                <a:gd name="T37" fmla="*/ 15 h 149"/>
                <a:gd name="T38" fmla="*/ 75 w 98"/>
                <a:gd name="T39" fmla="*/ 2 h 149"/>
                <a:gd name="T40" fmla="*/ 98 w 98"/>
                <a:gd name="T41" fmla="*/ 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" h="149">
                  <a:moveTo>
                    <a:pt x="49" y="85"/>
                  </a:moveTo>
                  <a:cubicBezTo>
                    <a:pt x="70" y="85"/>
                    <a:pt x="72" y="64"/>
                    <a:pt x="72" y="50"/>
                  </a:cubicBezTo>
                  <a:cubicBezTo>
                    <a:pt x="72" y="33"/>
                    <a:pt x="64" y="20"/>
                    <a:pt x="49" y="20"/>
                  </a:cubicBezTo>
                  <a:cubicBezTo>
                    <a:pt x="39" y="20"/>
                    <a:pt x="28" y="27"/>
                    <a:pt x="28" y="51"/>
                  </a:cubicBezTo>
                  <a:cubicBezTo>
                    <a:pt x="28" y="64"/>
                    <a:pt x="29" y="85"/>
                    <a:pt x="49" y="85"/>
                  </a:cubicBezTo>
                  <a:close/>
                  <a:moveTo>
                    <a:pt x="98" y="2"/>
                  </a:moveTo>
                  <a:cubicBezTo>
                    <a:pt x="98" y="102"/>
                    <a:pt x="98" y="102"/>
                    <a:pt x="98" y="102"/>
                  </a:cubicBezTo>
                  <a:cubicBezTo>
                    <a:pt x="98" y="119"/>
                    <a:pt x="97" y="148"/>
                    <a:pt x="47" y="149"/>
                  </a:cubicBezTo>
                  <a:cubicBezTo>
                    <a:pt x="26" y="149"/>
                    <a:pt x="7" y="141"/>
                    <a:pt x="3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2" y="123"/>
                    <a:pt x="35" y="128"/>
                    <a:pt x="50" y="128"/>
                  </a:cubicBezTo>
                  <a:cubicBezTo>
                    <a:pt x="65" y="128"/>
                    <a:pt x="72" y="122"/>
                    <a:pt x="72" y="105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67" y="100"/>
                    <a:pt x="60" y="108"/>
                    <a:pt x="44" y="108"/>
                  </a:cubicBezTo>
                  <a:cubicBezTo>
                    <a:pt x="19" y="108"/>
                    <a:pt x="0" y="91"/>
                    <a:pt x="0" y="55"/>
                  </a:cubicBezTo>
                  <a:cubicBezTo>
                    <a:pt x="0" y="20"/>
                    <a:pt x="20" y="0"/>
                    <a:pt x="42" y="0"/>
                  </a:cubicBezTo>
                  <a:cubicBezTo>
                    <a:pt x="63" y="0"/>
                    <a:pt x="71" y="10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5" y="2"/>
                    <a:pt x="75" y="2"/>
                    <a:pt x="75" y="2"/>
                  </a:cubicBezTo>
                  <a:lnTo>
                    <a:pt x="9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733"/>
            </a:p>
          </p:txBody>
        </p:sp>
        <p:sp>
          <p:nvSpPr>
            <p:cNvPr id="50" name="Freeform 12"/>
            <p:cNvSpPr>
              <a:spLocks noEditPoints="1"/>
            </p:cNvSpPr>
            <p:nvPr userDrawn="1"/>
          </p:nvSpPr>
          <p:spPr bwMode="auto">
            <a:xfrm>
              <a:off x="843760" y="4678363"/>
              <a:ext cx="58738" cy="26988"/>
            </a:xfrm>
            <a:custGeom>
              <a:avLst/>
              <a:gdLst>
                <a:gd name="T0" fmla="*/ 14 w 37"/>
                <a:gd name="T1" fmla="*/ 2 h 17"/>
                <a:gd name="T2" fmla="*/ 9 w 37"/>
                <a:gd name="T3" fmla="*/ 2 h 17"/>
                <a:gd name="T4" fmla="*/ 9 w 37"/>
                <a:gd name="T5" fmla="*/ 17 h 17"/>
                <a:gd name="T6" fmla="*/ 6 w 37"/>
                <a:gd name="T7" fmla="*/ 17 h 17"/>
                <a:gd name="T8" fmla="*/ 6 w 37"/>
                <a:gd name="T9" fmla="*/ 2 h 17"/>
                <a:gd name="T10" fmla="*/ 0 w 37"/>
                <a:gd name="T11" fmla="*/ 2 h 17"/>
                <a:gd name="T12" fmla="*/ 0 w 37"/>
                <a:gd name="T13" fmla="*/ 0 h 17"/>
                <a:gd name="T14" fmla="*/ 14 w 37"/>
                <a:gd name="T15" fmla="*/ 0 h 17"/>
                <a:gd name="T16" fmla="*/ 14 w 37"/>
                <a:gd name="T17" fmla="*/ 2 h 17"/>
                <a:gd name="T18" fmla="*/ 37 w 37"/>
                <a:gd name="T19" fmla="*/ 17 h 17"/>
                <a:gd name="T20" fmla="*/ 34 w 37"/>
                <a:gd name="T21" fmla="*/ 17 h 17"/>
                <a:gd name="T22" fmla="*/ 34 w 37"/>
                <a:gd name="T23" fmla="*/ 2 h 17"/>
                <a:gd name="T24" fmla="*/ 34 w 37"/>
                <a:gd name="T25" fmla="*/ 2 h 17"/>
                <a:gd name="T26" fmla="*/ 29 w 37"/>
                <a:gd name="T27" fmla="*/ 17 h 17"/>
                <a:gd name="T28" fmla="*/ 27 w 37"/>
                <a:gd name="T29" fmla="*/ 17 h 17"/>
                <a:gd name="T30" fmla="*/ 21 w 37"/>
                <a:gd name="T31" fmla="*/ 2 h 17"/>
                <a:gd name="T32" fmla="*/ 20 w 37"/>
                <a:gd name="T33" fmla="*/ 2 h 17"/>
                <a:gd name="T34" fmla="*/ 20 w 37"/>
                <a:gd name="T35" fmla="*/ 17 h 17"/>
                <a:gd name="T36" fmla="*/ 18 w 37"/>
                <a:gd name="T37" fmla="*/ 17 h 17"/>
                <a:gd name="T38" fmla="*/ 18 w 37"/>
                <a:gd name="T39" fmla="*/ 0 h 17"/>
                <a:gd name="T40" fmla="*/ 22 w 37"/>
                <a:gd name="T41" fmla="*/ 0 h 17"/>
                <a:gd name="T42" fmla="*/ 28 w 37"/>
                <a:gd name="T43" fmla="*/ 13 h 17"/>
                <a:gd name="T44" fmla="*/ 33 w 37"/>
                <a:gd name="T45" fmla="*/ 0 h 17"/>
                <a:gd name="T46" fmla="*/ 37 w 37"/>
                <a:gd name="T47" fmla="*/ 0 h 17"/>
                <a:gd name="T48" fmla="*/ 37 w 37"/>
                <a:gd name="T4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7">
                  <a:moveTo>
                    <a:pt x="14" y="2"/>
                  </a:moveTo>
                  <a:lnTo>
                    <a:pt x="9" y="2"/>
                  </a:lnTo>
                  <a:lnTo>
                    <a:pt x="9" y="17"/>
                  </a:lnTo>
                  <a:lnTo>
                    <a:pt x="6" y="17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"/>
                  </a:lnTo>
                  <a:close/>
                  <a:moveTo>
                    <a:pt x="37" y="17"/>
                  </a:moveTo>
                  <a:lnTo>
                    <a:pt x="34" y="17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9" y="17"/>
                  </a:lnTo>
                  <a:lnTo>
                    <a:pt x="27" y="17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8" y="13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733"/>
            </a:p>
          </p:txBody>
        </p:sp>
      </p:grpSp>
    </p:spTree>
    <p:extLst>
      <p:ext uri="{BB962C8B-B14F-4D97-AF65-F5344CB8AC3E}">
        <p14:creationId xmlns:p14="http://schemas.microsoft.com/office/powerpoint/2010/main" val="825321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1" y="357717"/>
            <a:ext cx="11353799" cy="5708649"/>
          </a:xfrm>
        </p:spPr>
        <p:txBody>
          <a:bodyPr/>
          <a:lstStyle>
            <a:lvl1pPr>
              <a:spcBef>
                <a:spcPts val="0"/>
              </a:spcBef>
              <a:defRPr sz="4000"/>
            </a:lvl1pPr>
            <a:lvl2pPr marL="478355" indent="-478355">
              <a:spcBef>
                <a:spcPts val="0"/>
              </a:spcBef>
              <a:buClrTx/>
              <a:buSzPct val="100000"/>
              <a:buFont typeface="+mj-lt"/>
              <a:buAutoNum type="arabicPeriod"/>
              <a:defRPr sz="40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fr-FR" noProof="0" dirty="0"/>
              <a:t>Cliquez pour modifier le contenu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826060" y="6332195"/>
            <a:ext cx="981038" cy="16421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1067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</a:p>
        </p:txBody>
      </p:sp>
    </p:spTree>
    <p:extLst>
      <p:ext uri="{BB962C8B-B14F-4D97-AF65-F5344CB8AC3E}">
        <p14:creationId xmlns:p14="http://schemas.microsoft.com/office/powerpoint/2010/main" val="3231251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418359" y="357717"/>
            <a:ext cx="8129119" cy="5708649"/>
          </a:xfrm>
        </p:spPr>
        <p:txBody>
          <a:bodyPr>
            <a:normAutofit/>
          </a:bodyPr>
          <a:lstStyle>
            <a:lvl1pPr>
              <a:lnSpc>
                <a:spcPct val="85000"/>
              </a:lnSpc>
              <a:spcBef>
                <a:spcPts val="0"/>
              </a:spcBef>
              <a:buNone/>
              <a:defRPr sz="7333" baseline="0"/>
            </a:lvl1pPr>
            <a:lvl2pPr>
              <a:lnSpc>
                <a:spcPct val="85000"/>
              </a:lnSpc>
              <a:spcBef>
                <a:spcPts val="0"/>
              </a:spcBef>
              <a:defRPr sz="7333"/>
            </a:lvl2pPr>
            <a:lvl3pPr>
              <a:defRPr sz="7333"/>
            </a:lvl3pPr>
            <a:lvl4pPr>
              <a:defRPr sz="7333"/>
            </a:lvl4pPr>
            <a:lvl5pPr>
              <a:defRPr sz="7333"/>
            </a:lvl5pPr>
          </a:lstStyle>
          <a:p>
            <a:pPr lvl="0"/>
            <a:r>
              <a:rPr lang="fr-FR" noProof="0" dirty="0"/>
              <a:t>Cliquez pour modifier le nom de la section 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826060" y="6332195"/>
            <a:ext cx="981038" cy="16421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1067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</a:p>
        </p:txBody>
      </p:sp>
    </p:spTree>
    <p:extLst>
      <p:ext uri="{BB962C8B-B14F-4D97-AF65-F5344CB8AC3E}">
        <p14:creationId xmlns:p14="http://schemas.microsoft.com/office/powerpoint/2010/main" val="2855913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3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212963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S5-222xxx Discussion on 5G exposure,</a:t>
            </a:r>
            <a:r>
              <a:rPr lang="en-GB" sz="1100" b="1" spc="300" baseline="0" dirty="0">
                <a:ea typeface="+mn-ea"/>
                <a:cs typeface="Arial" panose="020B0604020202020204" pitchFamily="34" charset="0"/>
              </a:rPr>
              <a:t> SA5#142e, 4-12 April 2022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2022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‹N°›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40" r:id="rId3"/>
    <p:sldLayoutId id="2147483941" r:id="rId4"/>
    <p:sldLayoutId id="2147483955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10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11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19100" y="356659"/>
            <a:ext cx="11353800" cy="99165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Cliquez pour modifier le titre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9100" y="1579034"/>
            <a:ext cx="11353800" cy="448733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9" name="Text Placeholder 10"/>
          <p:cNvSpPr txBox="1">
            <a:spLocks/>
          </p:cNvSpPr>
          <p:nvPr/>
        </p:nvSpPr>
        <p:spPr>
          <a:xfrm>
            <a:off x="419100" y="6047314"/>
            <a:ext cx="366680" cy="446615"/>
          </a:xfrm>
          <a:prstGeom prst="rect">
            <a:avLst/>
          </a:prstGeom>
        </p:spPr>
        <p:txBody>
          <a:bodyPr wrap="square" lIns="960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21917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1600"/>
              </a:spcAft>
              <a:buClr>
                <a:srgbClr val="FFFFFF"/>
              </a:buClr>
              <a:buSzTx/>
              <a:buFont typeface="Helvetica 75" panose="020B0804020202020204" pitchFamily="34" charset="0"/>
              <a:buNone/>
              <a:tabLst/>
              <a:defRPr/>
            </a:pPr>
            <a:fld id="{8702007A-2642-4DC4-A457-FD791426C840}" type="slidenum">
              <a:rPr kumimoji="0" lang="fr-FR" sz="1067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pPr marL="0" marR="0" lvl="0" indent="0" algn="l" defTabSz="1219170" rtl="0" eaLnBrk="1" fontAlgn="base" latinLnBrk="0" hangingPunct="1">
                <a:lnSpc>
                  <a:spcPct val="85000"/>
                </a:lnSpc>
                <a:spcBef>
                  <a:spcPct val="0"/>
                </a:spcBef>
                <a:spcAft>
                  <a:spcPts val="1600"/>
                </a:spcAft>
                <a:buClr>
                  <a:srgbClr val="FFFFFF"/>
                </a:buClr>
                <a:buSzTx/>
                <a:buFont typeface="Helvetica 75" panose="020B0804020202020204" pitchFamily="34" charset="0"/>
                <a:buNone/>
                <a:tabLst/>
                <a:defRPr/>
              </a:pPr>
              <a:t>‹N°›</a:t>
            </a:fld>
            <a:endParaRPr kumimoji="0" lang="fr-FR" sz="1067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6356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  <p:sldLayoutId id="2147483950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marL="0" indent="0" algn="l" defTabSz="1219170" rtl="0" eaLnBrk="1" latinLnBrk="0" hangingPunct="1">
        <a:lnSpc>
          <a:spcPct val="90000"/>
        </a:lnSpc>
        <a:spcBef>
          <a:spcPct val="0"/>
        </a:spcBef>
        <a:buNone/>
        <a:defRPr sz="2667" kern="1200" spc="-27" baseline="0">
          <a:solidFill>
            <a:schemeClr val="bg2"/>
          </a:solidFill>
          <a:latin typeface="Helvetica 75 Bold" panose="020B0804020202020204" pitchFamily="34" charset="0"/>
          <a:ea typeface="+mj-ea"/>
          <a:cs typeface="+mj-cs"/>
        </a:defRPr>
      </a:lvl1pPr>
    </p:titleStyle>
    <p:bodyStyle>
      <a:lvl1pPr marL="0" indent="0" algn="l" defTabSz="1219170" rtl="0" eaLnBrk="1" latinLnBrk="0" hangingPunct="1">
        <a:lnSpc>
          <a:spcPct val="90000"/>
        </a:lnSpc>
        <a:spcBef>
          <a:spcPts val="800"/>
        </a:spcBef>
        <a:buClr>
          <a:schemeClr val="bg1"/>
        </a:buClr>
        <a:buSzPct val="25000"/>
        <a:buFont typeface="Calibri" panose="020F0502020204030204" pitchFamily="34" charset="0"/>
        <a:buNone/>
        <a:tabLst/>
        <a:defRPr sz="1867" kern="1200" spc="-27" baseline="0">
          <a:solidFill>
            <a:schemeClr val="bg2"/>
          </a:solidFill>
          <a:latin typeface="Helvetica 75 Bold" panose="020B0804020202020204" pitchFamily="34" charset="0"/>
          <a:ea typeface="+mn-ea"/>
          <a:cs typeface="+mn-cs"/>
        </a:defRPr>
      </a:lvl1pPr>
      <a:lvl2pPr marL="0" indent="0" algn="l" defTabSz="1219170" rtl="0" eaLnBrk="1" latinLnBrk="0" hangingPunct="1">
        <a:lnSpc>
          <a:spcPct val="90000"/>
        </a:lnSpc>
        <a:spcBef>
          <a:spcPts val="800"/>
        </a:spcBef>
        <a:buClr>
          <a:schemeClr val="bg1"/>
        </a:buClr>
        <a:buSzPct val="25000"/>
        <a:buFont typeface="Calibri" panose="020F0502020204030204" pitchFamily="34" charset="0"/>
        <a:buNone/>
        <a:defRPr sz="1867" kern="1200" spc="-27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2pPr>
      <a:lvl3pPr marL="241294" indent="-241294" algn="l" defTabSz="1219170" rtl="0" eaLnBrk="1" latinLnBrk="0" hangingPunct="1">
        <a:lnSpc>
          <a:spcPct val="90000"/>
        </a:lnSpc>
        <a:spcBef>
          <a:spcPts val="800"/>
        </a:spcBef>
        <a:buClr>
          <a:schemeClr val="bg2"/>
        </a:buClr>
        <a:buFont typeface="Wingdings" panose="05000000000000000000" pitchFamily="2" charset="2"/>
        <a:buChar char="§"/>
        <a:defRPr sz="1867" kern="1200" spc="-27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3pPr>
      <a:lvl4pPr marL="543970" indent="-253994" algn="l" defTabSz="1219170" rtl="0" eaLnBrk="1" latinLnBrk="0" hangingPunct="1">
        <a:lnSpc>
          <a:spcPct val="90000"/>
        </a:lnSpc>
        <a:spcBef>
          <a:spcPct val="20000"/>
        </a:spcBef>
        <a:buFont typeface="Arial" panose="020B0604020202020204" pitchFamily="34" charset="0"/>
        <a:buChar char="–"/>
        <a:defRPr sz="1867" kern="1200" spc="-27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4pPr>
      <a:lvl5pPr marL="793731" indent="-230712" algn="l" defTabSz="1219170" rtl="0" eaLnBrk="1" latinLnBrk="0" hangingPunct="1">
        <a:lnSpc>
          <a:spcPct val="90000"/>
        </a:lnSpc>
        <a:spcBef>
          <a:spcPct val="20000"/>
        </a:spcBef>
        <a:buClr>
          <a:schemeClr val="tx1"/>
        </a:buClr>
        <a:buFont typeface="Arial" panose="020B0604020202020204" pitchFamily="34" charset="0"/>
        <a:buChar char="–"/>
        <a:defRPr sz="1867" kern="1200" spc="-27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5pPr>
      <a:lvl6pPr marL="1066773" indent="-253994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67" kern="1200">
          <a:solidFill>
            <a:schemeClr val="tx1"/>
          </a:solidFill>
          <a:latin typeface="Helvetica 55 Roman" panose="020B0604020202020204" pitchFamily="34" charset="0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630172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67489" y="6423704"/>
            <a:ext cx="7950201" cy="323171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S5-222457 Discussion on 5G exposure,</a:t>
            </a:r>
            <a:r>
              <a:rPr lang="en-GB" sz="1100" b="1" spc="300" baseline="0" dirty="0">
                <a:ea typeface="+mn-ea"/>
                <a:cs typeface="Arial" panose="020B0604020202020204" pitchFamily="34" charset="0"/>
              </a:rPr>
              <a:t> SA5#142e, 4-12 April 2022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2022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‹N°›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3237971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2" r:id="rId1"/>
    <p:sldLayoutId id="2147483953" r:id="rId2"/>
    <p:sldLayoutId id="214748395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emf"/><Relationship Id="rId5" Type="http://schemas.openxmlformats.org/officeDocument/2006/relationships/hyperlink" Target="https://portal.3gpp.org/desktopmodules/Specifications/SpecificationDetails.aspx?specificationId=3144" TargetMode="External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desktopmodules/Specifications/SpecificationDetails.aspx?specificationId=3337" TargetMode="Externa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portal.3gpp.org/desktopmodules/Specifications/SpecificationDetails.aspx?specificationId=3188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g-sa.org/page161" TargetMode="External"/><Relationship Id="rId2" Type="http://schemas.openxmlformats.org/officeDocument/2006/relationships/hyperlink" Target="https://5g-acia.org/whitepapers/exposure-of-5g-capabilities-for-connected-industries-and-automation-applications-2/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hyperlink" Target="https://portal.3gpp.org/desktopmodules/Specifications/SpecificationDetails.aspx?specificationId=3107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67678" y="2820444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4800" dirty="0"/>
              <a:t> Discussion Paper on</a:t>
            </a:r>
            <a:br>
              <a:rPr lang="en-GB" sz="4800" dirty="0"/>
            </a:br>
            <a:r>
              <a:rPr lang="en-GB" altLang="zh-CN" sz="4800" dirty="0"/>
              <a:t>5G exposure</a:t>
            </a: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54990" y="4523069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fr-FR" sz="2400" u="sng" dirty="0">
                <a:latin typeface="Arial" charset="0"/>
              </a:rPr>
              <a:t>Source</a:t>
            </a:r>
            <a:r>
              <a:rPr lang="fr-FR" sz="2400" dirty="0">
                <a:latin typeface="Arial" charset="0"/>
              </a:rPr>
              <a:t>: AT&amp;T, Deutsche Telekom, Ericsson, Huawei, Intel, Orange, Samsung, </a:t>
            </a:r>
            <a:r>
              <a:rPr lang="fr-FR" sz="2400" dirty="0" err="1">
                <a:latin typeface="Arial" charset="0"/>
              </a:rPr>
              <a:t>Telefonica</a:t>
            </a:r>
            <a:r>
              <a:rPr lang="fr-FR" sz="2400" dirty="0">
                <a:latin typeface="Arial" charset="0"/>
              </a:rPr>
              <a:t>, Verizon</a:t>
            </a:r>
            <a:endParaRPr lang="en-US" altLang="en-US" sz="24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667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753FC56-46E1-4845-A512-B594B04823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0" y="2182639"/>
            <a:ext cx="11353800" cy="1492716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000" dirty="0"/>
              <a:t>The WG is asked to endorse the need for studying and analyzing the industry use cases and requirements for 5G (including network slice) management capabilities exposure (e.g. from 5G-ACIA, 5G Slicing Association, SA1, etc.) in a new or an existing SID.</a:t>
            </a:r>
            <a:endParaRPr lang="fr-FR" sz="1600" dirty="0"/>
          </a:p>
          <a:p>
            <a:pPr lvl="1">
              <a:buFont typeface="Wingdings" panose="05000000000000000000" pitchFamily="2" charset="2"/>
              <a:buChar char="Ø"/>
            </a:pPr>
            <a:endParaRPr lang="fr-FR" sz="1600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919FF29-F343-45CB-88FD-0A3669F73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Proposal</a:t>
            </a:r>
            <a:r>
              <a:rPr lang="fr-FR" dirty="0"/>
              <a:t> No. 1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6243895-7FCC-45A2-BB06-3759A19EF5A9}"/>
              </a:ext>
            </a:extLst>
          </p:cNvPr>
          <p:cNvCxnSpPr/>
          <p:nvPr/>
        </p:nvCxnSpPr>
        <p:spPr bwMode="auto">
          <a:xfrm>
            <a:off x="4447713" y="4221343"/>
            <a:ext cx="239697" cy="20743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681679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189" indent="-457189">
              <a:buSzPct val="100000"/>
              <a:buFont typeface="+mj-lt"/>
              <a:buAutoNum type="arabicPeriod"/>
            </a:pPr>
            <a:r>
              <a:rPr lang="fr-FR" sz="2400" dirty="0" err="1"/>
              <a:t>Several</a:t>
            </a:r>
            <a:r>
              <a:rPr lang="fr-FR" sz="2400" dirty="0"/>
              <a:t> initiatives </a:t>
            </a:r>
            <a:r>
              <a:rPr lang="fr-FR" sz="2400" dirty="0" err="1"/>
              <a:t>exist</a:t>
            </a:r>
            <a:r>
              <a:rPr lang="fr-FR" sz="2400" dirty="0"/>
              <a:t> in 3GPP to </a:t>
            </a:r>
            <a:r>
              <a:rPr lang="fr-FR" sz="2400" dirty="0" err="1"/>
              <a:t>offer</a:t>
            </a:r>
            <a:r>
              <a:rPr lang="fr-FR" sz="2400" dirty="0"/>
              <a:t> solutions for 5G </a:t>
            </a:r>
            <a:r>
              <a:rPr lang="fr-FR" sz="2400" dirty="0" err="1"/>
              <a:t>exposure</a:t>
            </a:r>
            <a:r>
              <a:rPr lang="fr-FR" sz="2400" dirty="0"/>
              <a:t>:</a:t>
            </a:r>
          </a:p>
          <a:p>
            <a:pPr marL="838200" lvl="1" indent="-457200">
              <a:buSzPct val="100000"/>
              <a:buFont typeface="+mj-lt"/>
              <a:buAutoNum type="alphaLcParenR"/>
            </a:pPr>
            <a:r>
              <a:rPr lang="en-US" sz="1900" dirty="0"/>
              <a:t>SA2 - cf. TS 23.501 (System architecture for the 5G System (5GS)) -&gt; NEF</a:t>
            </a:r>
          </a:p>
          <a:p>
            <a:pPr marL="838200" lvl="1" indent="-457200">
              <a:buSzPct val="100000"/>
              <a:buFont typeface="+mj-lt"/>
              <a:buAutoNum type="alphaLcParenR"/>
            </a:pPr>
            <a:r>
              <a:rPr lang="en-US" sz="1900" dirty="0"/>
              <a:t>SA6 - cf. TS 23.222 (Functional architecture and information flows to support Common API Framework for 3GPP Northbound APIs) -&gt; CAPIF</a:t>
            </a:r>
          </a:p>
          <a:p>
            <a:pPr marL="838200" lvl="1" indent="-457200">
              <a:buSzPct val="100000"/>
              <a:buFont typeface="+mj-lt"/>
              <a:buAutoNum type="alphaLcParenR"/>
            </a:pPr>
            <a:r>
              <a:rPr lang="en-US" sz="1900" dirty="0"/>
              <a:t>SA5 - work is ongoing. Several Rel-17 Study / Work Items on:</a:t>
            </a:r>
          </a:p>
          <a:p>
            <a:pPr marL="1371600" lvl="2" indent="-457200">
              <a:buSzPct val="100000"/>
              <a:buFont typeface="+mj-lt"/>
              <a:buAutoNum type="alphaLcParenR"/>
            </a:pPr>
            <a:r>
              <a:rPr lang="en-US" sz="1300" dirty="0"/>
              <a:t>Network slice management capability exposure (FS_NSCE),</a:t>
            </a:r>
          </a:p>
          <a:p>
            <a:pPr marL="1371600" lvl="2" indent="-457200">
              <a:buSzPct val="100000"/>
              <a:buFont typeface="+mj-lt"/>
              <a:buAutoNum type="alphaLcParenR"/>
            </a:pPr>
            <a:r>
              <a:rPr lang="en-US" sz="1300" dirty="0"/>
              <a:t>Access (to Management Service) control (FS_MNSAC, MSAC), </a:t>
            </a:r>
          </a:p>
          <a:p>
            <a:pPr marL="1371600" lvl="2" indent="-457200">
              <a:buSzPct val="100000"/>
              <a:buFont typeface="+mj-lt"/>
              <a:buAutoNum type="alphaLcParenR"/>
            </a:pPr>
            <a:r>
              <a:rPr lang="en-US" sz="1300" dirty="0"/>
              <a:t>Tenant management (</a:t>
            </a:r>
            <a:r>
              <a:rPr lang="en-US" sz="1300" dirty="0" err="1"/>
              <a:t>eMEMTANE</a:t>
            </a:r>
            <a:r>
              <a:rPr lang="en-US" sz="1300" dirty="0"/>
              <a:t>),</a:t>
            </a:r>
          </a:p>
          <a:p>
            <a:pPr marL="914400" lvl="2" indent="0">
              <a:buSzPct val="100000"/>
              <a:buNone/>
            </a:pPr>
            <a:r>
              <a:rPr lang="en-US" sz="1300" dirty="0"/>
              <a:t>+ discussions on Management Service (</a:t>
            </a:r>
            <a:r>
              <a:rPr lang="en-US" sz="1300" dirty="0" err="1"/>
              <a:t>MnS</a:t>
            </a:r>
            <a:r>
              <a:rPr lang="en-US" sz="1300" dirty="0"/>
              <a:t>) discovery</a:t>
            </a:r>
          </a:p>
          <a:p>
            <a:pPr marL="1371600" lvl="2" indent="-457200">
              <a:buSzPct val="100000"/>
              <a:buFont typeface="+mj-lt"/>
              <a:buAutoNum type="alphaLcParenR"/>
            </a:pPr>
            <a:endParaRPr lang="en-US" sz="1300" dirty="0"/>
          </a:p>
          <a:p>
            <a:pPr marL="381000" lvl="1" indent="0">
              <a:buSzPct val="100000"/>
              <a:buNone/>
            </a:pPr>
            <a:r>
              <a:rPr lang="en-US" sz="1900" dirty="0"/>
              <a:t>        , with little progress</a:t>
            </a:r>
          </a:p>
          <a:p>
            <a:pPr marL="381000" lvl="1" indent="0">
              <a:buSzPct val="100000"/>
              <a:buNone/>
            </a:pPr>
            <a:r>
              <a:rPr lang="en-US" sz="1900" dirty="0"/>
              <a:t>        , with no global picture of management capabilities exposure.</a:t>
            </a:r>
          </a:p>
          <a:p>
            <a:pPr marL="838200" lvl="1" indent="-457200">
              <a:buSzPct val="100000"/>
              <a:buFont typeface="+mj-lt"/>
              <a:buAutoNum type="alphaLcParenR"/>
            </a:pPr>
            <a:endParaRPr lang="en-US" sz="1900" dirty="0"/>
          </a:p>
          <a:p>
            <a:pPr marL="457200" indent="-457200">
              <a:buSzPct val="100000"/>
              <a:buFont typeface="+mj-lt"/>
              <a:buAutoNum type="arabicPeriod"/>
            </a:pPr>
            <a:r>
              <a:rPr lang="en-US" sz="2400" dirty="0"/>
              <a:t>It may be good to have a homogeneous cross-WG approach within 3GPP</a:t>
            </a:r>
          </a:p>
          <a:p>
            <a:pPr marL="457200" indent="-457200">
              <a:buSzPct val="100000"/>
              <a:buFont typeface="+mj-lt"/>
              <a:buAutoNum type="arabicPeriod"/>
            </a:pPr>
            <a:endParaRPr lang="fr-FR" sz="2400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Problem</a:t>
            </a:r>
            <a:r>
              <a:rPr lang="fr-FR" dirty="0"/>
              <a:t> #2</a:t>
            </a:r>
          </a:p>
        </p:txBody>
      </p:sp>
    </p:spTree>
    <p:extLst>
      <p:ext uri="{BB962C8B-B14F-4D97-AF65-F5344CB8AC3E}">
        <p14:creationId xmlns:p14="http://schemas.microsoft.com/office/powerpoint/2010/main" val="798663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732CC3C5-A50F-4191-9C0D-5D64169FC9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1600" dirty="0" err="1"/>
              <a:t>Exposure</a:t>
            </a:r>
            <a:r>
              <a:rPr lang="fr-FR" sz="1600" dirty="0"/>
              <a:t> at </a:t>
            </a:r>
            <a:r>
              <a:rPr lang="fr-FR" sz="1600" u="sng" dirty="0"/>
              <a:t>BSS </a:t>
            </a:r>
            <a:r>
              <a:rPr lang="fr-FR" sz="1600" u="sng" dirty="0" err="1"/>
              <a:t>level</a:t>
            </a:r>
            <a:r>
              <a:rPr lang="fr-FR" sz="1600" u="sng" dirty="0"/>
              <a:t> </a:t>
            </a:r>
            <a:r>
              <a:rPr lang="fr-FR" sz="1600" dirty="0"/>
              <a:t>(not in 3GPP Scope of Work (</a:t>
            </a:r>
            <a:r>
              <a:rPr lang="fr-FR" sz="1600" dirty="0" err="1"/>
              <a:t>SoW</a:t>
            </a:r>
            <a:r>
              <a:rPr lang="fr-FR" sz="1600" dirty="0"/>
              <a:t>))</a:t>
            </a:r>
          </a:p>
          <a:p>
            <a:pPr lvl="1"/>
            <a:r>
              <a:rPr lang="fr-FR" sz="1400" dirty="0" err="1"/>
              <a:t>Exposure</a:t>
            </a:r>
            <a:r>
              <a:rPr lang="fr-FR" sz="1400" dirty="0"/>
              <a:t> of Product </a:t>
            </a:r>
            <a:r>
              <a:rPr lang="fr-FR" sz="1400" dirty="0" err="1"/>
              <a:t>Specification</a:t>
            </a:r>
            <a:r>
              <a:rPr lang="fr-FR" sz="1400" dirty="0"/>
              <a:t> as part of CSP </a:t>
            </a:r>
            <a:r>
              <a:rPr lang="fr-FR" sz="1400" dirty="0" err="1"/>
              <a:t>offering</a:t>
            </a:r>
            <a:r>
              <a:rPr lang="fr-FR" sz="1400" dirty="0"/>
              <a:t> </a:t>
            </a:r>
            <a:r>
              <a:rPr lang="fr-FR" sz="1400" dirty="0" err="1"/>
              <a:t>catalog</a:t>
            </a:r>
            <a:endParaRPr lang="fr-FR" sz="1400" dirty="0"/>
          </a:p>
          <a:p>
            <a:pPr lvl="1"/>
            <a:r>
              <a:rPr lang="fr-FR" sz="1400" dirty="0"/>
              <a:t>Customer can select and </a:t>
            </a:r>
            <a:r>
              <a:rPr lang="fr-FR" sz="1400" dirty="0" err="1"/>
              <a:t>order</a:t>
            </a:r>
            <a:r>
              <a:rPr lang="fr-FR" sz="1400" dirty="0"/>
              <a:t> </a:t>
            </a:r>
            <a:r>
              <a:rPr lang="fr-FR" sz="1400" dirty="0" err="1"/>
              <a:t>Products</a:t>
            </a:r>
            <a:r>
              <a:rPr lang="fr-FR" sz="1400" dirty="0"/>
              <a:t> via Product </a:t>
            </a:r>
            <a:r>
              <a:rPr lang="fr-FR" sz="1400" dirty="0" err="1"/>
              <a:t>Ordering</a:t>
            </a:r>
            <a:r>
              <a:rPr lang="fr-FR" sz="1400" dirty="0"/>
              <a:t> API </a:t>
            </a:r>
            <a:r>
              <a:rPr lang="fr-FR" sz="1400" dirty="0" err="1"/>
              <a:t>specified</a:t>
            </a:r>
            <a:r>
              <a:rPr lang="fr-FR" sz="1400" dirty="0"/>
              <a:t> by TM Forum and </a:t>
            </a:r>
            <a:r>
              <a:rPr lang="fr-FR" sz="1400" dirty="0" err="1"/>
              <a:t>exposed</a:t>
            </a:r>
            <a:r>
              <a:rPr lang="fr-FR" sz="1400" dirty="0"/>
              <a:t> by CSP</a:t>
            </a:r>
          </a:p>
          <a:p>
            <a:pPr lvl="1"/>
            <a:r>
              <a:rPr lang="fr-FR" sz="1400" dirty="0"/>
              <a:t>A Network Slice can </a:t>
            </a:r>
            <a:r>
              <a:rPr lang="fr-FR" sz="1400" dirty="0" err="1"/>
              <a:t>be</a:t>
            </a:r>
            <a:r>
              <a:rPr lang="fr-FR" sz="1400" dirty="0"/>
              <a:t> a Product</a:t>
            </a:r>
          </a:p>
          <a:p>
            <a:r>
              <a:rPr lang="fr-FR" sz="1600" dirty="0" err="1"/>
              <a:t>Exposure</a:t>
            </a:r>
            <a:r>
              <a:rPr lang="fr-FR" sz="1600" dirty="0"/>
              <a:t> at </a:t>
            </a:r>
            <a:r>
              <a:rPr lang="fr-FR" sz="1600" u="sng" dirty="0"/>
              <a:t>OSS </a:t>
            </a:r>
            <a:r>
              <a:rPr lang="fr-FR" sz="1600" u="sng" dirty="0" err="1"/>
              <a:t>level</a:t>
            </a:r>
            <a:r>
              <a:rPr lang="fr-FR" sz="1600" dirty="0"/>
              <a:t> (if </a:t>
            </a:r>
            <a:r>
              <a:rPr lang="fr-FR" sz="1600" dirty="0" err="1"/>
              <a:t>needed</a:t>
            </a:r>
            <a:r>
              <a:rPr lang="fr-FR" sz="1600" dirty="0"/>
              <a:t>, </a:t>
            </a:r>
            <a:r>
              <a:rPr lang="fr-FR" sz="1600" dirty="0" err="1"/>
              <a:t>would</a:t>
            </a:r>
            <a:r>
              <a:rPr lang="fr-FR" sz="1600" dirty="0"/>
              <a:t> </a:t>
            </a:r>
            <a:r>
              <a:rPr lang="fr-FR" sz="1600" dirty="0" err="1"/>
              <a:t>be</a:t>
            </a:r>
            <a:r>
              <a:rPr lang="fr-FR" sz="1600" dirty="0"/>
              <a:t> part of 3GPP SA5 </a:t>
            </a:r>
            <a:r>
              <a:rPr lang="fr-FR" sz="1600" dirty="0" err="1"/>
              <a:t>SoW</a:t>
            </a:r>
            <a:r>
              <a:rPr lang="fr-FR" sz="1600" dirty="0"/>
              <a:t>)</a:t>
            </a:r>
          </a:p>
          <a:p>
            <a:pPr lvl="1"/>
            <a:r>
              <a:rPr lang="fr-FR" sz="1400" dirty="0" err="1"/>
              <a:t>Exposure</a:t>
            </a:r>
            <a:r>
              <a:rPr lang="fr-FR" sz="1400" dirty="0"/>
              <a:t> of Management Services (</a:t>
            </a:r>
            <a:r>
              <a:rPr lang="fr-FR" sz="1400" dirty="0" err="1"/>
              <a:t>MnS</a:t>
            </a:r>
            <a:r>
              <a:rPr lang="fr-FR" sz="1400" dirty="0"/>
              <a:t>))</a:t>
            </a:r>
            <a:endParaRPr lang="en-US" sz="1400" dirty="0">
              <a:solidFill>
                <a:srgbClr val="FF0000"/>
              </a:solidFill>
              <a:latin typeface="Segoe UI" panose="020B0502040204020203" pitchFamily="34" charset="0"/>
            </a:endParaRPr>
          </a:p>
          <a:p>
            <a:r>
              <a:rPr lang="fr-FR" sz="1600" dirty="0" err="1"/>
              <a:t>Exposure</a:t>
            </a:r>
            <a:r>
              <a:rPr lang="fr-FR" sz="1600" dirty="0"/>
              <a:t> at </a:t>
            </a:r>
            <a:r>
              <a:rPr lang="fr-FR" sz="1600" u="sng" dirty="0"/>
              <a:t>Network </a:t>
            </a:r>
            <a:r>
              <a:rPr lang="fr-FR" sz="1600" u="sng" dirty="0" err="1"/>
              <a:t>Function</a:t>
            </a:r>
            <a:r>
              <a:rPr lang="fr-FR" sz="1600" u="sng" dirty="0"/>
              <a:t> </a:t>
            </a:r>
            <a:r>
              <a:rPr lang="fr-FR" sz="1600" u="sng" dirty="0" err="1"/>
              <a:t>level</a:t>
            </a:r>
            <a:r>
              <a:rPr lang="fr-FR" sz="1600" u="sng" dirty="0"/>
              <a:t> </a:t>
            </a:r>
            <a:r>
              <a:rPr lang="fr-FR" sz="1600" dirty="0"/>
              <a:t>(3GPP SA2 </a:t>
            </a:r>
            <a:r>
              <a:rPr lang="fr-FR" sz="1600" dirty="0" err="1"/>
              <a:t>SoW</a:t>
            </a:r>
            <a:r>
              <a:rPr lang="fr-FR" sz="1600" dirty="0"/>
              <a:t>)</a:t>
            </a:r>
          </a:p>
          <a:p>
            <a:pPr lvl="1"/>
            <a:r>
              <a:rPr lang="fr-FR" sz="1400" dirty="0" err="1"/>
              <a:t>Exposure</a:t>
            </a:r>
            <a:r>
              <a:rPr lang="fr-FR" sz="1400" dirty="0"/>
              <a:t> of Network </a:t>
            </a:r>
            <a:r>
              <a:rPr lang="fr-FR" sz="1400" dirty="0" err="1"/>
              <a:t>Functions</a:t>
            </a:r>
            <a:r>
              <a:rPr lang="fr-FR" sz="1400" dirty="0"/>
              <a:t>, via</a:t>
            </a:r>
            <a:r>
              <a:rPr lang="fr-FR" sz="1400" dirty="0">
                <a:solidFill>
                  <a:srgbClr val="FF0000"/>
                </a:solidFill>
              </a:rPr>
              <a:t> </a:t>
            </a:r>
            <a:r>
              <a:rPr lang="fr-FR" sz="1400" dirty="0"/>
              <a:t>NEF (Network </a:t>
            </a:r>
            <a:r>
              <a:rPr lang="fr-FR" sz="1400" dirty="0" err="1"/>
              <a:t>Exposure</a:t>
            </a:r>
            <a:r>
              <a:rPr lang="fr-FR" sz="1400" dirty="0"/>
              <a:t> </a:t>
            </a:r>
            <a:r>
              <a:rPr lang="fr-FR" sz="1400" dirty="0" err="1"/>
              <a:t>Function</a:t>
            </a:r>
            <a:r>
              <a:rPr lang="fr-FR" sz="1400" dirty="0"/>
              <a:t>), as in TS 23.501</a:t>
            </a:r>
          </a:p>
          <a:p>
            <a:r>
              <a:rPr lang="fr-FR" sz="1600" dirty="0" err="1"/>
              <a:t>Exposure</a:t>
            </a:r>
            <a:r>
              <a:rPr lang="fr-FR" sz="1600" dirty="0"/>
              <a:t> at </a:t>
            </a:r>
            <a:r>
              <a:rPr lang="fr-FR" sz="1600" u="sng" dirty="0"/>
              <a:t>Application </a:t>
            </a:r>
            <a:r>
              <a:rPr lang="fr-FR" sz="1600" u="sng" dirty="0" err="1"/>
              <a:t>level</a:t>
            </a:r>
            <a:r>
              <a:rPr lang="fr-FR" sz="1600" u="sng" dirty="0"/>
              <a:t> </a:t>
            </a:r>
            <a:r>
              <a:rPr lang="fr-FR" sz="1600" dirty="0"/>
              <a:t>(3GPP SA6 </a:t>
            </a:r>
            <a:r>
              <a:rPr lang="fr-FR" sz="1600" dirty="0" err="1"/>
              <a:t>SoW</a:t>
            </a:r>
            <a:r>
              <a:rPr lang="fr-FR" sz="1600" dirty="0"/>
              <a:t>)</a:t>
            </a:r>
          </a:p>
          <a:p>
            <a:pPr lvl="1"/>
            <a:r>
              <a:rPr lang="fr-FR" sz="1400" dirty="0" err="1"/>
              <a:t>Exposure</a:t>
            </a:r>
            <a:r>
              <a:rPr lang="fr-FR" sz="1400" dirty="0"/>
              <a:t> of application </a:t>
            </a:r>
            <a:r>
              <a:rPr lang="fr-FR" sz="1400" dirty="0" err="1"/>
              <a:t>capabilities</a:t>
            </a:r>
            <a:r>
              <a:rPr lang="fr-FR" sz="1400" dirty="0"/>
              <a:t> + …             </a:t>
            </a:r>
          </a:p>
          <a:p>
            <a:pPr marL="609600" lvl="1" indent="0">
              <a:buNone/>
            </a:pPr>
            <a:endParaRPr lang="fr-FR" sz="1400" dirty="0"/>
          </a:p>
          <a:p>
            <a:pPr lvl="1"/>
            <a:endParaRPr lang="fr-FR" sz="1400" dirty="0"/>
          </a:p>
          <a:p>
            <a:pPr marL="228600" indent="0">
              <a:buNone/>
            </a:pPr>
            <a:r>
              <a:rPr lang="en-US" sz="1900" dirty="0"/>
              <a:t>-&gt; It may be good to have a homogeneous cross-WG approach within 3GPP </a:t>
            </a:r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Different</a:t>
            </a:r>
            <a:r>
              <a:rPr lang="fr-FR" dirty="0"/>
              <a:t> </a:t>
            </a:r>
            <a:r>
              <a:rPr lang="fr-FR" dirty="0" err="1"/>
              <a:t>levels</a:t>
            </a:r>
            <a:r>
              <a:rPr lang="fr-FR" dirty="0"/>
              <a:t> of 5G </a:t>
            </a:r>
            <a:r>
              <a:rPr lang="fr-FR" dirty="0" err="1"/>
              <a:t>exposure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11664950" y="6483350"/>
            <a:ext cx="527050" cy="222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8B78E712-7E90-46AF-8873-540771249AD5}" type="slidenum">
              <a:rPr lang="en-GB" smtClean="0"/>
              <a:pPr>
                <a:defRPr/>
              </a:pPr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112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E444B32-4B8A-487E-A042-3D4796576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SA2 - NEF</a:t>
            </a:r>
          </a:p>
        </p:txBody>
      </p:sp>
      <p:sp>
        <p:nvSpPr>
          <p:cNvPr id="3" name="Espace réservé du contenu 5">
            <a:extLst>
              <a:ext uri="{FF2B5EF4-FFF2-40B4-BE49-F238E27FC236}">
                <a16:creationId xmlns:a16="http://schemas.microsoft.com/office/drawing/2014/main" id="{93B3E19A-471B-4E70-9B4A-0B84A821C29C}"/>
              </a:ext>
            </a:extLst>
          </p:cNvPr>
          <p:cNvSpPr txBox="1">
            <a:spLocks/>
          </p:cNvSpPr>
          <p:nvPr/>
        </p:nvSpPr>
        <p:spPr>
          <a:xfrm>
            <a:off x="419101" y="1579034"/>
            <a:ext cx="7854888" cy="4487333"/>
          </a:xfrm>
          <a:prstGeom prst="rect">
            <a:avLst/>
          </a:prstGeom>
        </p:spPr>
        <p:txBody>
          <a:bodyPr/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600" kern="0" dirty="0"/>
              <a:t>NEF (Network Exposure Function), a 5G core network function which supports external exposure of capabilities of network functions. External exposure can be categorized as:</a:t>
            </a:r>
          </a:p>
          <a:p>
            <a:pPr lvl="1"/>
            <a:r>
              <a:rPr lang="en-US" sz="1200" u="sng" kern="0" dirty="0"/>
              <a:t>Monitoring capability</a:t>
            </a:r>
            <a:r>
              <a:rPr lang="en-US" sz="1200" kern="0" dirty="0"/>
              <a:t>: is for monitoring of specific event for UE in 5G System and making such monitoring events information available for external exposure via the NEF;</a:t>
            </a:r>
          </a:p>
          <a:p>
            <a:pPr lvl="1"/>
            <a:r>
              <a:rPr lang="en-US" sz="1200" u="sng" kern="0" dirty="0"/>
              <a:t>Provisioning capability</a:t>
            </a:r>
            <a:r>
              <a:rPr lang="en-US" sz="1200" kern="0" dirty="0"/>
              <a:t>: is for allowing external party to provision of information which can be used for the UE in 5G System.</a:t>
            </a:r>
          </a:p>
          <a:p>
            <a:pPr lvl="1"/>
            <a:r>
              <a:rPr lang="en-US" sz="1200" u="sng" kern="0" dirty="0"/>
              <a:t>Policy/Charging capability</a:t>
            </a:r>
            <a:r>
              <a:rPr lang="en-US" sz="1200" kern="0" dirty="0"/>
              <a:t>: is for handling QoS and charging policy for the UE based on the request from external party.</a:t>
            </a:r>
          </a:p>
          <a:p>
            <a:pPr lvl="1"/>
            <a:r>
              <a:rPr lang="en-US" sz="1200" u="sng" kern="0" dirty="0"/>
              <a:t>Analytics reporting capability</a:t>
            </a:r>
            <a:r>
              <a:rPr lang="en-US" sz="1200" kern="0" dirty="0"/>
              <a:t>: is for allowing an external party to fetch or subscribe/unsubscribe to analytics information generated by 5G System</a:t>
            </a:r>
          </a:p>
          <a:p>
            <a:r>
              <a:rPr lang="en-US" sz="1600" kern="0" dirty="0"/>
              <a:t>The NEF communicates with external AF (Application Function) via the 3GPP N33 reference point</a:t>
            </a:r>
          </a:p>
          <a:p>
            <a:r>
              <a:rPr lang="en-US" sz="1600" kern="0" dirty="0"/>
              <a:t>An NEF may support CAPIF functions for external exposure as specified in clause 6.2.5.1</a:t>
            </a:r>
          </a:p>
          <a:p>
            <a:endParaRPr lang="fr-FR" sz="1400" kern="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460D357-549E-49D3-8D61-4789D63D6D9E}"/>
              </a:ext>
            </a:extLst>
          </p:cNvPr>
          <p:cNvSpPr txBox="1"/>
          <p:nvPr/>
        </p:nvSpPr>
        <p:spPr>
          <a:xfrm>
            <a:off x="9153427" y="1762812"/>
            <a:ext cx="3038573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dirty="0"/>
              <a:t>TS 23.501 (</a:t>
            </a:r>
            <a:r>
              <a:rPr lang="en-US" dirty="0"/>
              <a:t>System architecture for the 5G System (5GS)</a:t>
            </a:r>
            <a:r>
              <a:rPr lang="fr-FR" dirty="0"/>
              <a:t>) </a:t>
            </a:r>
            <a:r>
              <a:rPr lang="fr-FR" dirty="0">
                <a:hlinkClick r:id="rId5"/>
              </a:rPr>
              <a:t>https://portal.3gpp.org/desktopmodules/Specifications/SpecificationDetails.aspx?specificationId=3144</a:t>
            </a:r>
            <a:r>
              <a:rPr lang="fr-FR" dirty="0"/>
              <a:t> </a:t>
            </a:r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8518912-7051-4E53-90FF-685444BACE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95634" y="5278966"/>
            <a:ext cx="6460308" cy="911165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85EEB9DF-73D6-4451-9B8E-FA9B644E2325}"/>
              </a:ext>
            </a:extLst>
          </p:cNvPr>
          <p:cNvSpPr/>
          <p:nvPr/>
        </p:nvSpPr>
        <p:spPr bwMode="auto">
          <a:xfrm>
            <a:off x="1695634" y="5278966"/>
            <a:ext cx="6460308" cy="911165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52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E57D3D-E1B3-437C-89E3-065D886426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SA6 - CAPIF Architecture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C99A1D4F-D7B1-4E98-938B-9BEF9CEBFAE5}"/>
              </a:ext>
            </a:extLst>
          </p:cNvPr>
          <p:cNvGrpSpPr/>
          <p:nvPr/>
        </p:nvGrpSpPr>
        <p:grpSpPr>
          <a:xfrm>
            <a:off x="275207" y="1793289"/>
            <a:ext cx="8764290" cy="4233042"/>
            <a:chOff x="585926" y="1444652"/>
            <a:chExt cx="9169262" cy="4649976"/>
          </a:xfrm>
        </p:grpSpPr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E32BA289-ADA7-4F12-813C-4A876646F11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463" y="1444652"/>
              <a:ext cx="9102725" cy="4649976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C9A19E4-9C72-4A77-B03F-6F457FFB81D8}"/>
                </a:ext>
              </a:extLst>
            </p:cNvPr>
            <p:cNvSpPr/>
            <p:nvPr/>
          </p:nvSpPr>
          <p:spPr bwMode="auto">
            <a:xfrm>
              <a:off x="585926" y="1444652"/>
              <a:ext cx="5903651" cy="668233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7" name="ZoneTexte 6">
            <a:extLst>
              <a:ext uri="{FF2B5EF4-FFF2-40B4-BE49-F238E27FC236}">
                <a16:creationId xmlns:a16="http://schemas.microsoft.com/office/drawing/2014/main" id="{15290D25-E3CC-4694-8038-ADC17F8E39AE}"/>
              </a:ext>
            </a:extLst>
          </p:cNvPr>
          <p:cNvSpPr txBox="1"/>
          <p:nvPr/>
        </p:nvSpPr>
        <p:spPr>
          <a:xfrm>
            <a:off x="9153427" y="1762812"/>
            <a:ext cx="3038573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dirty="0"/>
              <a:t>TS 23.222 (</a:t>
            </a:r>
            <a:r>
              <a:rPr lang="en-US" dirty="0"/>
              <a:t>Functional architecture and information flows to support Common API Framework for 3GPP Northbound APIs; Stage 2</a:t>
            </a:r>
            <a:r>
              <a:rPr lang="fr-FR" dirty="0"/>
              <a:t>) </a:t>
            </a:r>
            <a:r>
              <a:rPr lang="fr-FR" dirty="0">
                <a:hlinkClick r:id="rId3"/>
              </a:rPr>
              <a:t>https://portal.3gpp.org/desktopmodules/Specifications/SpecificationDetails.aspx?specificationId=3337</a:t>
            </a:r>
            <a:r>
              <a:rPr lang="fr-FR" dirty="0"/>
              <a:t>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dirty="0"/>
              <a:t>TR 23.722 (</a:t>
            </a:r>
            <a:r>
              <a:rPr lang="en-US" dirty="0"/>
              <a:t>Study on Common API Framework for 3GPP Northbound APIs) </a:t>
            </a:r>
            <a:r>
              <a:rPr lang="en-US" dirty="0">
                <a:hlinkClick r:id="rId4"/>
              </a:rPr>
              <a:t>https://portal.3gpp.org/desktopmodules/Specifications/SpecificationDetails.aspx?specificationId=3188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46511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42A6B2-3D21-4D12-9087-45DCABB46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CAPIF </a:t>
            </a:r>
            <a:r>
              <a:rPr lang="fr-FR" dirty="0" err="1"/>
              <a:t>functions</a:t>
            </a:r>
            <a:r>
              <a:rPr lang="fr-FR" dirty="0"/>
              <a:t> (</a:t>
            </a:r>
            <a:r>
              <a:rPr lang="fr-FR" dirty="0" err="1"/>
              <a:t>from</a:t>
            </a:r>
            <a:r>
              <a:rPr lang="fr-FR" dirty="0"/>
              <a:t> TS 23.222)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6B1D74A-BD23-4F55-B39C-C6405D95A0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755" y="1741714"/>
            <a:ext cx="5495108" cy="4264142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E0765D59-C3BF-4993-B4EC-388D3028C3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2310" y="1480458"/>
            <a:ext cx="5540451" cy="469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132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1B41DD4-4CB0-4054-ACFE-E6805C4ACB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Example of </a:t>
            </a:r>
            <a:r>
              <a:rPr lang="fr-FR" dirty="0" err="1"/>
              <a:t>deployment</a:t>
            </a:r>
            <a:r>
              <a:rPr lang="fr-FR" dirty="0"/>
              <a:t> </a:t>
            </a:r>
            <a:r>
              <a:rPr lang="fr-FR" dirty="0" err="1"/>
              <a:t>models</a:t>
            </a:r>
            <a:r>
              <a:rPr lang="fr-FR" dirty="0"/>
              <a:t> for CAPIF in 5GS (TS 23.222)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8818557-4A2A-4D7D-9C8E-CC56F0ED36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028" y="1660124"/>
            <a:ext cx="4879777" cy="4478784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61B50092-EAB9-485E-AAA8-5CB5F04FAB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6443" y="1538058"/>
            <a:ext cx="4775751" cy="4685190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7B73C4CE-5C1D-4F90-ACD5-39D312D3609D}"/>
              </a:ext>
            </a:extLst>
          </p:cNvPr>
          <p:cNvSpPr txBox="1"/>
          <p:nvPr/>
        </p:nvSpPr>
        <p:spPr>
          <a:xfrm>
            <a:off x="11134725" y="4848225"/>
            <a:ext cx="4683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>
                <a:solidFill>
                  <a:srgbClr val="FF0000"/>
                </a:solidFill>
              </a:rPr>
              <a:t>NEF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50B1BD9-325C-4E55-AF73-232430CBA453}"/>
              </a:ext>
            </a:extLst>
          </p:cNvPr>
          <p:cNvSpPr txBox="1"/>
          <p:nvPr/>
        </p:nvSpPr>
        <p:spPr>
          <a:xfrm>
            <a:off x="2781300" y="5457825"/>
            <a:ext cx="468398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sz="1100" dirty="0">
                <a:solidFill>
                  <a:srgbClr val="FF0000"/>
                </a:solidFill>
              </a:rPr>
              <a:t>NEF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0D1DCAE-135E-40CA-9196-1ED3FBB67CF8}"/>
              </a:ext>
            </a:extLst>
          </p:cNvPr>
          <p:cNvSpPr/>
          <p:nvPr/>
        </p:nvSpPr>
        <p:spPr bwMode="auto">
          <a:xfrm>
            <a:off x="10525125" y="4800600"/>
            <a:ext cx="190500" cy="762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104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F2B6CA-C474-42C2-B809-98D0BE75A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200" dirty="0" err="1"/>
              <a:t>Examples</a:t>
            </a:r>
            <a:r>
              <a:rPr lang="fr-FR" sz="3200" dirty="0"/>
              <a:t> of </a:t>
            </a:r>
            <a:r>
              <a:rPr lang="fr-FR" sz="3200" dirty="0" err="1"/>
              <a:t>deployment</a:t>
            </a:r>
            <a:r>
              <a:rPr lang="fr-FR" sz="3200" dirty="0"/>
              <a:t> model of CAPIF</a:t>
            </a:r>
            <a:br>
              <a:rPr lang="fr-FR" sz="3200" dirty="0"/>
            </a:br>
            <a:r>
              <a:rPr lang="fr-FR" sz="3200" dirty="0"/>
              <a:t>in 3GPP management system (1/3)</a:t>
            </a:r>
            <a:br>
              <a:rPr lang="fr-FR" sz="3200" dirty="0"/>
            </a:br>
            <a:r>
              <a:rPr lang="fr-FR" sz="3200" dirty="0"/>
              <a:t>(for discussion) (non-exhaustive)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4FCE24BF-1AE4-49D6-8DAB-143D3E228EAC}"/>
              </a:ext>
            </a:extLst>
          </p:cNvPr>
          <p:cNvSpPr txBox="1"/>
          <p:nvPr/>
        </p:nvSpPr>
        <p:spPr>
          <a:xfrm>
            <a:off x="992927" y="2245858"/>
            <a:ext cx="1959221" cy="636679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endParaRPr lang="fr-FR" sz="500" dirty="0"/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0A409C28-7841-4D75-A21C-1981ADDFB7FB}"/>
              </a:ext>
            </a:extLst>
          </p:cNvPr>
          <p:cNvSpPr txBox="1"/>
          <p:nvPr/>
        </p:nvSpPr>
        <p:spPr>
          <a:xfrm>
            <a:off x="753762" y="3189781"/>
            <a:ext cx="5342238" cy="2753819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0">
            <a:noAutofit/>
          </a:bodyPr>
          <a:lstStyle/>
          <a:p>
            <a:pPr algn="ctr"/>
            <a:endParaRPr lang="fr-FR" sz="500" dirty="0"/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C23F3236-C322-492A-9E34-FEB44FD4322F}"/>
              </a:ext>
            </a:extLst>
          </p:cNvPr>
          <p:cNvSpPr txBox="1"/>
          <p:nvPr/>
        </p:nvSpPr>
        <p:spPr>
          <a:xfrm>
            <a:off x="1642801" y="2431517"/>
            <a:ext cx="858842" cy="1692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00" dirty="0"/>
              <a:t>API </a:t>
            </a:r>
            <a:r>
              <a:rPr lang="fr-FR" sz="500" dirty="0" err="1"/>
              <a:t>Invoker</a:t>
            </a:r>
            <a:endParaRPr lang="fr-FR" sz="500" dirty="0"/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F1DF6F60-6DA5-46E5-8B50-A841D3FF98CC}"/>
              </a:ext>
            </a:extLst>
          </p:cNvPr>
          <p:cNvSpPr txBox="1"/>
          <p:nvPr/>
        </p:nvSpPr>
        <p:spPr>
          <a:xfrm>
            <a:off x="1592569" y="4450298"/>
            <a:ext cx="858842" cy="6309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fr-FR" sz="500" dirty="0"/>
          </a:p>
          <a:p>
            <a:pPr algn="ctr"/>
            <a:r>
              <a:rPr lang="fr-FR" sz="500" dirty="0"/>
              <a:t>CAPIF</a:t>
            </a:r>
          </a:p>
          <a:p>
            <a:pPr algn="ctr"/>
            <a:endParaRPr lang="fr-FR" sz="500" dirty="0"/>
          </a:p>
          <a:p>
            <a:pPr algn="ctr"/>
            <a:r>
              <a:rPr lang="fr-FR" sz="500" dirty="0" err="1"/>
              <a:t>Core</a:t>
            </a:r>
            <a:endParaRPr lang="fr-FR" sz="500" dirty="0"/>
          </a:p>
          <a:p>
            <a:pPr algn="ctr"/>
            <a:endParaRPr lang="fr-FR" sz="500" dirty="0"/>
          </a:p>
          <a:p>
            <a:pPr algn="ctr"/>
            <a:r>
              <a:rPr lang="fr-FR" sz="500" dirty="0" err="1"/>
              <a:t>Function</a:t>
            </a:r>
            <a:endParaRPr lang="fr-FR" sz="500" dirty="0"/>
          </a:p>
          <a:p>
            <a:pPr algn="ctr"/>
            <a:endParaRPr lang="fr-FR" sz="500" dirty="0"/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A8B5058F-65F9-4116-9771-DA974553C7C8}"/>
              </a:ext>
            </a:extLst>
          </p:cNvPr>
          <p:cNvSpPr txBox="1"/>
          <p:nvPr/>
        </p:nvSpPr>
        <p:spPr>
          <a:xfrm>
            <a:off x="4603681" y="3473142"/>
            <a:ext cx="858842" cy="1692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00" dirty="0"/>
              <a:t>API </a:t>
            </a:r>
            <a:r>
              <a:rPr lang="fr-FR" sz="500" dirty="0" err="1"/>
              <a:t>Invoker</a:t>
            </a:r>
            <a:endParaRPr lang="fr-FR" sz="500" dirty="0"/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37B85C36-6760-49A2-A7B2-7EB84FB5A9AE}"/>
              </a:ext>
            </a:extLst>
          </p:cNvPr>
          <p:cNvSpPr txBox="1"/>
          <p:nvPr/>
        </p:nvSpPr>
        <p:spPr>
          <a:xfrm>
            <a:off x="4481500" y="4467929"/>
            <a:ext cx="1087067" cy="1692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00" dirty="0"/>
              <a:t>API </a:t>
            </a:r>
            <a:r>
              <a:rPr lang="fr-FR" sz="500" dirty="0" err="1"/>
              <a:t>exposing</a:t>
            </a:r>
            <a:r>
              <a:rPr lang="fr-FR" sz="500" dirty="0"/>
              <a:t> </a:t>
            </a:r>
            <a:r>
              <a:rPr lang="fr-FR" sz="500" dirty="0" err="1"/>
              <a:t>function</a:t>
            </a:r>
            <a:endParaRPr lang="fr-FR" sz="500" dirty="0"/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775389C6-FF2B-44F9-B2C2-48D3D17B030A}"/>
              </a:ext>
            </a:extLst>
          </p:cNvPr>
          <p:cNvSpPr txBox="1"/>
          <p:nvPr/>
        </p:nvSpPr>
        <p:spPr>
          <a:xfrm>
            <a:off x="4481500" y="4793366"/>
            <a:ext cx="1087067" cy="1692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00" dirty="0"/>
              <a:t>API </a:t>
            </a:r>
            <a:r>
              <a:rPr lang="fr-FR" sz="500" dirty="0" err="1"/>
              <a:t>publishing</a:t>
            </a:r>
            <a:r>
              <a:rPr lang="fr-FR" sz="500" dirty="0"/>
              <a:t> </a:t>
            </a:r>
            <a:r>
              <a:rPr lang="fr-FR" sz="500" dirty="0" err="1"/>
              <a:t>function</a:t>
            </a:r>
            <a:endParaRPr lang="fr-FR" sz="500" dirty="0"/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8E1FFB67-02E0-4C01-951D-A2195AB30407}"/>
              </a:ext>
            </a:extLst>
          </p:cNvPr>
          <p:cNvSpPr txBox="1"/>
          <p:nvPr/>
        </p:nvSpPr>
        <p:spPr>
          <a:xfrm>
            <a:off x="4481500" y="5137106"/>
            <a:ext cx="1087067" cy="1692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00" dirty="0"/>
              <a:t>API management </a:t>
            </a:r>
            <a:r>
              <a:rPr lang="fr-FR" sz="500" dirty="0" err="1"/>
              <a:t>function</a:t>
            </a:r>
            <a:endParaRPr lang="fr-FR" sz="500" dirty="0"/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1B953CB0-4CFF-4925-BB25-91C8E50C03D3}"/>
              </a:ext>
            </a:extLst>
          </p:cNvPr>
          <p:cNvSpPr txBox="1"/>
          <p:nvPr/>
        </p:nvSpPr>
        <p:spPr>
          <a:xfrm>
            <a:off x="1133680" y="4220378"/>
            <a:ext cx="4558470" cy="152717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noAutofit/>
          </a:bodyPr>
          <a:lstStyle/>
          <a:p>
            <a:pPr algn="ctr"/>
            <a:endParaRPr lang="fr-FR" sz="500" dirty="0"/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F985E524-6FCF-4CA1-A1EE-68820E13F39A}"/>
              </a:ext>
            </a:extLst>
          </p:cNvPr>
          <p:cNvSpPr txBox="1"/>
          <p:nvPr/>
        </p:nvSpPr>
        <p:spPr>
          <a:xfrm>
            <a:off x="5698441" y="4730618"/>
            <a:ext cx="12216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b="1" dirty="0">
                <a:solidFill>
                  <a:srgbClr val="FF0000"/>
                </a:solidFill>
              </a:rPr>
              <a:t>MF (EGMF?) /</a:t>
            </a:r>
          </a:p>
          <a:p>
            <a:r>
              <a:rPr lang="fr-FR" sz="1000" b="1" dirty="0" err="1">
                <a:solidFill>
                  <a:srgbClr val="FF0000"/>
                </a:solidFill>
              </a:rPr>
              <a:t>MnS</a:t>
            </a:r>
            <a:r>
              <a:rPr lang="fr-FR" sz="1000" b="1" dirty="0">
                <a:solidFill>
                  <a:srgbClr val="FF0000"/>
                </a:solidFill>
              </a:rPr>
              <a:t> </a:t>
            </a:r>
            <a:r>
              <a:rPr lang="fr-FR" sz="1000" b="1" dirty="0" err="1">
                <a:solidFill>
                  <a:srgbClr val="FF0000"/>
                </a:solidFill>
              </a:rPr>
              <a:t>Producers</a:t>
            </a:r>
            <a:r>
              <a:rPr lang="fr-FR" sz="1000" b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20ABC749-ECDC-4149-8864-04CF4BEACF09}"/>
              </a:ext>
            </a:extLst>
          </p:cNvPr>
          <p:cNvSpPr txBox="1"/>
          <p:nvPr/>
        </p:nvSpPr>
        <p:spPr>
          <a:xfrm>
            <a:off x="783590" y="3259597"/>
            <a:ext cx="126419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>
                <a:solidFill>
                  <a:srgbClr val="FF0000"/>
                </a:solidFill>
              </a:rPr>
              <a:t>NOP trust </a:t>
            </a:r>
            <a:r>
              <a:rPr lang="fr-FR" sz="900" dirty="0" err="1">
                <a:solidFill>
                  <a:srgbClr val="FF0000"/>
                </a:solidFill>
              </a:rPr>
              <a:t>domain</a:t>
            </a:r>
            <a:endParaRPr lang="fr-FR" sz="900" dirty="0">
              <a:solidFill>
                <a:srgbClr val="FF0000"/>
              </a:solidFill>
            </a:endParaRP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B8F20562-CEE3-4D74-976B-AF1989AA10FF}"/>
              </a:ext>
            </a:extLst>
          </p:cNvPr>
          <p:cNvSpPr txBox="1"/>
          <p:nvPr/>
        </p:nvSpPr>
        <p:spPr>
          <a:xfrm>
            <a:off x="989343" y="2665866"/>
            <a:ext cx="13879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>
                <a:solidFill>
                  <a:srgbClr val="FF0000"/>
                </a:solidFill>
              </a:rPr>
              <a:t>Customer </a:t>
            </a:r>
            <a:r>
              <a:rPr lang="fr-FR" sz="900" dirty="0" err="1">
                <a:solidFill>
                  <a:srgbClr val="FF0000"/>
                </a:solidFill>
              </a:rPr>
              <a:t>domain</a:t>
            </a:r>
            <a:endParaRPr lang="fr-FR" sz="900" dirty="0">
              <a:solidFill>
                <a:srgbClr val="FF0000"/>
              </a:solidFill>
            </a:endParaRPr>
          </a:p>
        </p:txBody>
      </p:sp>
      <p:cxnSp>
        <p:nvCxnSpPr>
          <p:cNvPr id="43" name="Connecteur droit 42">
            <a:extLst>
              <a:ext uri="{FF2B5EF4-FFF2-40B4-BE49-F238E27FC236}">
                <a16:creationId xmlns:a16="http://schemas.microsoft.com/office/drawing/2014/main" id="{A4274B53-EC75-40A3-98D9-DFF05874287D}"/>
              </a:ext>
            </a:extLst>
          </p:cNvPr>
          <p:cNvCxnSpPr>
            <a:cxnSpLocks/>
            <a:stCxn id="33" idx="2"/>
          </p:cNvCxnSpPr>
          <p:nvPr/>
        </p:nvCxnSpPr>
        <p:spPr bwMode="auto">
          <a:xfrm>
            <a:off x="2072222" y="2600794"/>
            <a:ext cx="2946587" cy="186713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Connecteur droit 43">
            <a:extLst>
              <a:ext uri="{FF2B5EF4-FFF2-40B4-BE49-F238E27FC236}">
                <a16:creationId xmlns:a16="http://schemas.microsoft.com/office/drawing/2014/main" id="{85333E78-B222-4D35-B012-52DAB03F4E28}"/>
              </a:ext>
            </a:extLst>
          </p:cNvPr>
          <p:cNvCxnSpPr>
            <a:cxnSpLocks/>
            <a:endCxn id="34" idx="0"/>
          </p:cNvCxnSpPr>
          <p:nvPr/>
        </p:nvCxnSpPr>
        <p:spPr bwMode="auto">
          <a:xfrm flipH="1">
            <a:off x="2021990" y="2622583"/>
            <a:ext cx="80590" cy="182771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38A630D6-08F0-4663-90FB-3CBC9195C3CA}"/>
              </a:ext>
            </a:extLst>
          </p:cNvPr>
          <p:cNvCxnSpPr>
            <a:cxnSpLocks/>
          </p:cNvCxnSpPr>
          <p:nvPr/>
        </p:nvCxnSpPr>
        <p:spPr bwMode="auto">
          <a:xfrm flipH="1">
            <a:off x="2451413" y="4550309"/>
            <a:ext cx="2030087" cy="4607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6" name="Connecteur droit 45">
            <a:extLst>
              <a:ext uri="{FF2B5EF4-FFF2-40B4-BE49-F238E27FC236}">
                <a16:creationId xmlns:a16="http://schemas.microsoft.com/office/drawing/2014/main" id="{159C69CE-6C84-49E0-BE8B-3310A75D7E91}"/>
              </a:ext>
            </a:extLst>
          </p:cNvPr>
          <p:cNvCxnSpPr>
            <a:cxnSpLocks/>
          </p:cNvCxnSpPr>
          <p:nvPr/>
        </p:nvCxnSpPr>
        <p:spPr bwMode="auto">
          <a:xfrm flipH="1">
            <a:off x="2451412" y="4893266"/>
            <a:ext cx="2030088" cy="225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7" name="Connecteur droit 46">
            <a:extLst>
              <a:ext uri="{FF2B5EF4-FFF2-40B4-BE49-F238E27FC236}">
                <a16:creationId xmlns:a16="http://schemas.microsoft.com/office/drawing/2014/main" id="{11FBE631-E0B4-4D34-9D7B-4BFDA4FBE0EB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2451411" y="4997672"/>
            <a:ext cx="2030089" cy="19472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Connecteur droit 47">
            <a:extLst>
              <a:ext uri="{FF2B5EF4-FFF2-40B4-BE49-F238E27FC236}">
                <a16:creationId xmlns:a16="http://schemas.microsoft.com/office/drawing/2014/main" id="{1B1C4F6E-A15F-41D1-A5BE-DDBEDB2F4D23}"/>
              </a:ext>
            </a:extLst>
          </p:cNvPr>
          <p:cNvCxnSpPr>
            <a:cxnSpLocks/>
            <a:stCxn id="35" idx="2"/>
          </p:cNvCxnSpPr>
          <p:nvPr/>
        </p:nvCxnSpPr>
        <p:spPr bwMode="auto">
          <a:xfrm>
            <a:off x="5033102" y="3642419"/>
            <a:ext cx="8034" cy="82551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9" name="Connecteur droit 48">
            <a:extLst>
              <a:ext uri="{FF2B5EF4-FFF2-40B4-BE49-F238E27FC236}">
                <a16:creationId xmlns:a16="http://schemas.microsoft.com/office/drawing/2014/main" id="{5E9AA3B8-05A7-4516-90DB-270FFDA6AB77}"/>
              </a:ext>
            </a:extLst>
          </p:cNvPr>
          <p:cNvCxnSpPr>
            <a:cxnSpLocks/>
            <a:stCxn id="35" idx="2"/>
          </p:cNvCxnSpPr>
          <p:nvPr/>
        </p:nvCxnSpPr>
        <p:spPr bwMode="auto">
          <a:xfrm flipH="1">
            <a:off x="2278898" y="3642419"/>
            <a:ext cx="2754204" cy="80787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0" name="ZoneTexte 49">
            <a:extLst>
              <a:ext uri="{FF2B5EF4-FFF2-40B4-BE49-F238E27FC236}">
                <a16:creationId xmlns:a16="http://schemas.microsoft.com/office/drawing/2014/main" id="{3C43FF9D-316E-49DD-B290-D09B26EAABC0}"/>
              </a:ext>
            </a:extLst>
          </p:cNvPr>
          <p:cNvSpPr txBox="1"/>
          <p:nvPr/>
        </p:nvSpPr>
        <p:spPr>
          <a:xfrm>
            <a:off x="2912004" y="3966916"/>
            <a:ext cx="56785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00" dirty="0"/>
              <a:t>CAPIF-1</a:t>
            </a: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A8D4B879-D7BE-4D8B-B91D-986325B0E634}"/>
              </a:ext>
            </a:extLst>
          </p:cNvPr>
          <p:cNvSpPr txBox="1"/>
          <p:nvPr/>
        </p:nvSpPr>
        <p:spPr>
          <a:xfrm>
            <a:off x="1529202" y="3664208"/>
            <a:ext cx="62132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00" dirty="0"/>
              <a:t>CAPIF-1e</a:t>
            </a:r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0857611C-F55B-4421-AADD-10577294FAB7}"/>
              </a:ext>
            </a:extLst>
          </p:cNvPr>
          <p:cNvSpPr txBox="1"/>
          <p:nvPr/>
        </p:nvSpPr>
        <p:spPr>
          <a:xfrm>
            <a:off x="3391212" y="3270129"/>
            <a:ext cx="62132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00" dirty="0"/>
              <a:t>CAPIF-2e</a:t>
            </a:r>
          </a:p>
        </p:txBody>
      </p:sp>
      <p:sp>
        <p:nvSpPr>
          <p:cNvPr id="53" name="ZoneTexte 52">
            <a:extLst>
              <a:ext uri="{FF2B5EF4-FFF2-40B4-BE49-F238E27FC236}">
                <a16:creationId xmlns:a16="http://schemas.microsoft.com/office/drawing/2014/main" id="{DFC9886E-0ED2-48D0-B1FD-A29B8210BEAB}"/>
              </a:ext>
            </a:extLst>
          </p:cNvPr>
          <p:cNvSpPr txBox="1"/>
          <p:nvPr/>
        </p:nvSpPr>
        <p:spPr>
          <a:xfrm>
            <a:off x="5002282" y="4017860"/>
            <a:ext cx="56785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00" dirty="0"/>
              <a:t>CAPIF-2</a:t>
            </a:r>
          </a:p>
        </p:txBody>
      </p:sp>
      <p:sp>
        <p:nvSpPr>
          <p:cNvPr id="54" name="ZoneTexte 53">
            <a:extLst>
              <a:ext uri="{FF2B5EF4-FFF2-40B4-BE49-F238E27FC236}">
                <a16:creationId xmlns:a16="http://schemas.microsoft.com/office/drawing/2014/main" id="{6CCC7337-0C8C-452D-94D8-A68D9844F3D5}"/>
              </a:ext>
            </a:extLst>
          </p:cNvPr>
          <p:cNvSpPr txBox="1"/>
          <p:nvPr/>
        </p:nvSpPr>
        <p:spPr>
          <a:xfrm>
            <a:off x="3123783" y="4350254"/>
            <a:ext cx="56785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00" dirty="0"/>
              <a:t>CAPIF-3</a:t>
            </a:r>
          </a:p>
        </p:txBody>
      </p:sp>
      <p:sp>
        <p:nvSpPr>
          <p:cNvPr id="55" name="ZoneTexte 54">
            <a:extLst>
              <a:ext uri="{FF2B5EF4-FFF2-40B4-BE49-F238E27FC236}">
                <a16:creationId xmlns:a16="http://schemas.microsoft.com/office/drawing/2014/main" id="{515ED9DF-0A6A-4894-B113-7DB88FDCEFDF}"/>
              </a:ext>
            </a:extLst>
          </p:cNvPr>
          <p:cNvSpPr txBox="1"/>
          <p:nvPr/>
        </p:nvSpPr>
        <p:spPr>
          <a:xfrm>
            <a:off x="3100453" y="4693211"/>
            <a:ext cx="56785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00" dirty="0"/>
              <a:t>CAPIF-4</a:t>
            </a:r>
          </a:p>
        </p:txBody>
      </p:sp>
      <p:sp>
        <p:nvSpPr>
          <p:cNvPr id="56" name="ZoneTexte 55">
            <a:extLst>
              <a:ext uri="{FF2B5EF4-FFF2-40B4-BE49-F238E27FC236}">
                <a16:creationId xmlns:a16="http://schemas.microsoft.com/office/drawing/2014/main" id="{BC9C1E72-B833-47EE-81AC-706761B5250C}"/>
              </a:ext>
            </a:extLst>
          </p:cNvPr>
          <p:cNvSpPr txBox="1"/>
          <p:nvPr/>
        </p:nvSpPr>
        <p:spPr>
          <a:xfrm>
            <a:off x="3102853" y="5078069"/>
            <a:ext cx="56785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00" dirty="0"/>
              <a:t>CAPIF-5</a:t>
            </a:r>
          </a:p>
        </p:txBody>
      </p:sp>
      <p:sp>
        <p:nvSpPr>
          <p:cNvPr id="91" name="ZoneTexte 90">
            <a:extLst>
              <a:ext uri="{FF2B5EF4-FFF2-40B4-BE49-F238E27FC236}">
                <a16:creationId xmlns:a16="http://schemas.microsoft.com/office/drawing/2014/main" id="{AE15D0BC-868A-495D-881E-E32228D6189B}"/>
              </a:ext>
            </a:extLst>
          </p:cNvPr>
          <p:cNvSpPr txBox="1"/>
          <p:nvPr/>
        </p:nvSpPr>
        <p:spPr>
          <a:xfrm>
            <a:off x="3137207" y="1709455"/>
            <a:ext cx="8213339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sz="1400" b="1" dirty="0"/>
              <a:t>Model #1:  A MF (</a:t>
            </a:r>
            <a:r>
              <a:rPr lang="fr-FR" sz="1400" b="1" dirty="0" err="1"/>
              <a:t>possibly</a:t>
            </a:r>
            <a:r>
              <a:rPr lang="fr-FR" sz="1400" b="1" dirty="0"/>
              <a:t> EGMF) </a:t>
            </a:r>
            <a:r>
              <a:rPr lang="fr-FR" sz="1400" b="1" dirty="0" err="1"/>
              <a:t>implements</a:t>
            </a:r>
            <a:r>
              <a:rPr lang="fr-FR" sz="1400" b="1" dirty="0"/>
              <a:t> the CAPIF CCF + API provider </a:t>
            </a:r>
            <a:r>
              <a:rPr lang="fr-FR" sz="1400" b="1" dirty="0" err="1"/>
              <a:t>domain</a:t>
            </a:r>
            <a:r>
              <a:rPr lang="fr-FR" sz="1400" b="1" dirty="0"/>
              <a:t> </a:t>
            </a:r>
            <a:r>
              <a:rPr lang="fr-FR" sz="1400" b="1" dirty="0" err="1"/>
              <a:t>functions</a:t>
            </a:r>
            <a:r>
              <a:rPr lang="fr-FR" sz="1400" b="1" dirty="0"/>
              <a:t> </a:t>
            </a:r>
          </a:p>
        </p:txBody>
      </p:sp>
      <p:sp>
        <p:nvSpPr>
          <p:cNvPr id="95" name="ZoneTexte 94">
            <a:extLst>
              <a:ext uri="{FF2B5EF4-FFF2-40B4-BE49-F238E27FC236}">
                <a16:creationId xmlns:a16="http://schemas.microsoft.com/office/drawing/2014/main" id="{D3DAB5AF-5B5A-4735-A746-580BF5636FE4}"/>
              </a:ext>
            </a:extLst>
          </p:cNvPr>
          <p:cNvSpPr txBox="1"/>
          <p:nvPr/>
        </p:nvSpPr>
        <p:spPr>
          <a:xfrm>
            <a:off x="4180942" y="5387501"/>
            <a:ext cx="1524368" cy="2000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Provider </a:t>
            </a:r>
            <a:r>
              <a:rPr lang="fr-FR" sz="700" dirty="0" err="1"/>
              <a:t>domain</a:t>
            </a:r>
            <a:r>
              <a:rPr lang="fr-FR" sz="700" dirty="0"/>
              <a:t> </a:t>
            </a:r>
            <a:r>
              <a:rPr lang="fr-FR" sz="700" dirty="0" err="1"/>
              <a:t>functions</a:t>
            </a:r>
            <a:endParaRPr lang="fr-FR" sz="700" dirty="0"/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AC367E95-BFA7-414E-BA6B-03B537C558CB}"/>
              </a:ext>
            </a:extLst>
          </p:cNvPr>
          <p:cNvSpPr/>
          <p:nvPr/>
        </p:nvSpPr>
        <p:spPr bwMode="auto">
          <a:xfrm>
            <a:off x="4228648" y="4382345"/>
            <a:ext cx="1408558" cy="128285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Content Placeholder 1">
            <a:extLst>
              <a:ext uri="{FF2B5EF4-FFF2-40B4-BE49-F238E27FC236}">
                <a16:creationId xmlns:a16="http://schemas.microsoft.com/office/drawing/2014/main" id="{9292A31F-B595-4295-AC06-5DBF8A43B4B7}"/>
              </a:ext>
            </a:extLst>
          </p:cNvPr>
          <p:cNvSpPr txBox="1">
            <a:spLocks/>
          </p:cNvSpPr>
          <p:nvPr/>
        </p:nvSpPr>
        <p:spPr>
          <a:xfrm>
            <a:off x="6580496" y="2977683"/>
            <a:ext cx="5472608" cy="1634074"/>
          </a:xfrm>
          <a:prstGeom prst="rect">
            <a:avLst/>
          </a:prstGeom>
        </p:spPr>
        <p:txBody>
          <a:bodyPr/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IN" altLang="ko-KR" sz="1600" kern="0" dirty="0"/>
              <a:t>EGMF / </a:t>
            </a:r>
            <a:r>
              <a:rPr lang="en-IN" altLang="ko-KR" sz="1600" kern="0" dirty="0" err="1"/>
              <a:t>MnS</a:t>
            </a:r>
            <a:r>
              <a:rPr lang="en-IN" altLang="ko-KR" sz="1600" kern="0" dirty="0"/>
              <a:t> Producers to implement API provider domain functionalities + CAPIF Core Function</a:t>
            </a:r>
          </a:p>
          <a:p>
            <a:r>
              <a:rPr lang="en-IN" altLang="ko-KR" sz="1600" kern="0" dirty="0" err="1"/>
              <a:t>MnS</a:t>
            </a:r>
            <a:r>
              <a:rPr lang="en-IN" altLang="ko-KR" sz="1600" kern="0" dirty="0"/>
              <a:t> Consumers to implement API invoker functionality.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8663F55C-1BF9-4F4B-8BA8-5845E158AF11}"/>
              </a:ext>
            </a:extLst>
          </p:cNvPr>
          <p:cNvSpPr/>
          <p:nvPr/>
        </p:nvSpPr>
        <p:spPr>
          <a:xfrm>
            <a:off x="1563760" y="2251421"/>
            <a:ext cx="1405895" cy="41076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r>
              <a:rPr lang="en-IN" sz="950" b="1" dirty="0" err="1">
                <a:solidFill>
                  <a:srgbClr val="FF0000"/>
                </a:solidFill>
              </a:rPr>
              <a:t>MnS</a:t>
            </a:r>
            <a:r>
              <a:rPr lang="en-IN" sz="950" b="1" dirty="0">
                <a:solidFill>
                  <a:srgbClr val="FF0000"/>
                </a:solidFill>
              </a:rPr>
              <a:t> Consumers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F52739BA-B869-4B25-A39F-1CCA918FE75E}"/>
              </a:ext>
            </a:extLst>
          </p:cNvPr>
          <p:cNvSpPr/>
          <p:nvPr/>
        </p:nvSpPr>
        <p:spPr>
          <a:xfrm>
            <a:off x="4541129" y="3219752"/>
            <a:ext cx="1233628" cy="5413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r>
              <a:rPr lang="en-IN" sz="950" b="1" dirty="0" err="1">
                <a:solidFill>
                  <a:srgbClr val="FF0000"/>
                </a:solidFill>
              </a:rPr>
              <a:t>MnS</a:t>
            </a:r>
            <a:r>
              <a:rPr lang="en-IN" sz="950" b="1" dirty="0">
                <a:solidFill>
                  <a:srgbClr val="FF0000"/>
                </a:solidFill>
              </a:rPr>
              <a:t> Consumers</a:t>
            </a:r>
          </a:p>
        </p:txBody>
      </p:sp>
    </p:spTree>
    <p:extLst>
      <p:ext uri="{BB962C8B-B14F-4D97-AF65-F5344CB8AC3E}">
        <p14:creationId xmlns:p14="http://schemas.microsoft.com/office/powerpoint/2010/main" val="686551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F2B6CA-C474-42C2-B809-98D0BE75A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200" dirty="0" err="1"/>
              <a:t>Examples</a:t>
            </a:r>
            <a:r>
              <a:rPr lang="fr-FR" sz="3200" dirty="0"/>
              <a:t> of </a:t>
            </a:r>
            <a:r>
              <a:rPr lang="fr-FR" sz="3200" dirty="0" err="1"/>
              <a:t>deployment</a:t>
            </a:r>
            <a:r>
              <a:rPr lang="fr-FR" sz="3200" dirty="0"/>
              <a:t> model of CAPIF</a:t>
            </a:r>
            <a:br>
              <a:rPr lang="fr-FR" sz="3200" dirty="0"/>
            </a:br>
            <a:r>
              <a:rPr lang="fr-FR" sz="3200" dirty="0"/>
              <a:t>in 3GPP management system (2/3)</a:t>
            </a:r>
            <a:br>
              <a:rPr lang="fr-FR" sz="3200" dirty="0"/>
            </a:br>
            <a:r>
              <a:rPr lang="fr-FR" sz="3200" dirty="0"/>
              <a:t>(for discussion) (non-exhaustive)</a:t>
            </a:r>
          </a:p>
        </p:txBody>
      </p:sp>
      <p:sp>
        <p:nvSpPr>
          <p:cNvPr id="91" name="ZoneTexte 90">
            <a:extLst>
              <a:ext uri="{FF2B5EF4-FFF2-40B4-BE49-F238E27FC236}">
                <a16:creationId xmlns:a16="http://schemas.microsoft.com/office/drawing/2014/main" id="{AE15D0BC-868A-495D-881E-E32228D6189B}"/>
              </a:ext>
            </a:extLst>
          </p:cNvPr>
          <p:cNvSpPr txBox="1"/>
          <p:nvPr/>
        </p:nvSpPr>
        <p:spPr>
          <a:xfrm>
            <a:off x="3138693" y="1675042"/>
            <a:ext cx="5375189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sz="1400" b="1" dirty="0"/>
              <a:t>Model #2: EGMF </a:t>
            </a:r>
            <a:r>
              <a:rPr lang="fr-FR" sz="1400" b="1" dirty="0" err="1"/>
              <a:t>implements</a:t>
            </a:r>
            <a:r>
              <a:rPr lang="fr-FR" sz="1400" b="1" dirty="0"/>
              <a:t> the CAPIF </a:t>
            </a:r>
            <a:r>
              <a:rPr lang="fr-FR" sz="1400" b="1" dirty="0" err="1"/>
              <a:t>Core</a:t>
            </a:r>
            <a:r>
              <a:rPr lang="fr-FR" sz="1400" b="1" dirty="0"/>
              <a:t> </a:t>
            </a:r>
            <a:r>
              <a:rPr lang="fr-FR" sz="1400" b="1" dirty="0" err="1"/>
              <a:t>Function</a:t>
            </a:r>
            <a:r>
              <a:rPr lang="fr-FR" sz="1400" b="1" dirty="0"/>
              <a:t> (CCF) </a:t>
            </a:r>
          </a:p>
        </p:txBody>
      </p:sp>
      <p:sp>
        <p:nvSpPr>
          <p:cNvPr id="98" name="Content Placeholder 1">
            <a:extLst>
              <a:ext uri="{FF2B5EF4-FFF2-40B4-BE49-F238E27FC236}">
                <a16:creationId xmlns:a16="http://schemas.microsoft.com/office/drawing/2014/main" id="{A1FEBCAE-B112-4CA1-B17B-6A4FCF2893D6}"/>
              </a:ext>
            </a:extLst>
          </p:cNvPr>
          <p:cNvSpPr txBox="1">
            <a:spLocks/>
          </p:cNvSpPr>
          <p:nvPr/>
        </p:nvSpPr>
        <p:spPr>
          <a:xfrm>
            <a:off x="6580496" y="2977682"/>
            <a:ext cx="5472608" cy="2122769"/>
          </a:xfrm>
          <a:prstGeom prst="rect">
            <a:avLst/>
          </a:prstGeom>
        </p:spPr>
        <p:txBody>
          <a:bodyPr/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IN" altLang="ko-KR" sz="1600" kern="0" dirty="0"/>
              <a:t>API provider domain functions embedding </a:t>
            </a:r>
            <a:r>
              <a:rPr lang="en-IN" altLang="ko-KR" sz="1600" kern="0" dirty="0" err="1"/>
              <a:t>MnS</a:t>
            </a:r>
            <a:r>
              <a:rPr lang="en-IN" altLang="ko-KR" sz="1600" kern="0" dirty="0"/>
              <a:t> Producer(s) + CCF consumer role</a:t>
            </a:r>
          </a:p>
          <a:p>
            <a:r>
              <a:rPr lang="en-IN" altLang="ko-KR" sz="1600" kern="0" dirty="0"/>
              <a:t>API invoker may implement an </a:t>
            </a:r>
            <a:r>
              <a:rPr lang="en-IN" altLang="ko-KR" sz="1600" kern="0" dirty="0" err="1"/>
              <a:t>MnS</a:t>
            </a:r>
            <a:r>
              <a:rPr lang="en-IN" altLang="ko-KR" sz="1600" kern="0" dirty="0"/>
              <a:t> Consumer</a:t>
            </a:r>
            <a:endParaRPr lang="en-IN" altLang="ko-KR" sz="1600" kern="0" dirty="0">
              <a:solidFill>
                <a:srgbClr val="FF0000"/>
              </a:solidFill>
            </a:endParaRPr>
          </a:p>
          <a:p>
            <a:r>
              <a:rPr lang="en-IN" altLang="ko-KR" sz="1600" kern="0" dirty="0"/>
              <a:t>CAPIF-2 and CAPIF-2e to represent SA5 defined Management Services (</a:t>
            </a:r>
            <a:r>
              <a:rPr lang="en-IN" altLang="ko-KR" sz="1600" kern="0" dirty="0" err="1"/>
              <a:t>MnS</a:t>
            </a:r>
            <a:r>
              <a:rPr lang="en-IN" altLang="ko-KR" sz="1600" kern="0" dirty="0"/>
              <a:t>)</a:t>
            </a:r>
            <a:endParaRPr lang="en-IN" altLang="ko-KR" sz="1600" kern="0" dirty="0">
              <a:solidFill>
                <a:srgbClr val="FF0000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1D2B2F4-CD46-4FF1-8B46-58FB17D7B0F4}"/>
              </a:ext>
            </a:extLst>
          </p:cNvPr>
          <p:cNvSpPr txBox="1"/>
          <p:nvPr/>
        </p:nvSpPr>
        <p:spPr>
          <a:xfrm>
            <a:off x="549912" y="2361300"/>
            <a:ext cx="2857167" cy="727854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0">
            <a:noAutofit/>
          </a:bodyPr>
          <a:lstStyle/>
          <a:p>
            <a:pPr algn="ctr"/>
            <a:endParaRPr lang="fr-FR" sz="700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083B4EA-79F3-4781-A92B-04E89D8871B7}"/>
              </a:ext>
            </a:extLst>
          </p:cNvPr>
          <p:cNvSpPr txBox="1"/>
          <p:nvPr/>
        </p:nvSpPr>
        <p:spPr>
          <a:xfrm>
            <a:off x="562456" y="3429000"/>
            <a:ext cx="5533544" cy="2557667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0">
            <a:noAutofit/>
          </a:bodyPr>
          <a:lstStyle/>
          <a:p>
            <a:pPr algn="ctr"/>
            <a:endParaRPr lang="fr-FR" sz="700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2930C4A0-5435-4E19-88B4-ED5BD96BF29E}"/>
              </a:ext>
            </a:extLst>
          </p:cNvPr>
          <p:cNvSpPr txBox="1"/>
          <p:nvPr/>
        </p:nvSpPr>
        <p:spPr>
          <a:xfrm>
            <a:off x="1409971" y="2411624"/>
            <a:ext cx="1233019" cy="6309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</a:t>
            </a:r>
            <a:r>
              <a:rPr lang="fr-FR" sz="700" dirty="0" err="1"/>
              <a:t>Invoker</a:t>
            </a:r>
            <a:endParaRPr lang="fr-FR" sz="700" dirty="0"/>
          </a:p>
          <a:p>
            <a:pPr algn="ctr"/>
            <a:endParaRPr lang="fr-FR" sz="700" dirty="0"/>
          </a:p>
          <a:p>
            <a:pPr algn="ctr"/>
            <a:endParaRPr lang="fr-FR" sz="700" dirty="0"/>
          </a:p>
          <a:p>
            <a:pPr algn="ctr"/>
            <a:endParaRPr lang="fr-FR" sz="700" dirty="0"/>
          </a:p>
          <a:p>
            <a:pPr algn="ctr"/>
            <a:endParaRPr lang="fr-FR" sz="700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98A0BC0-DF37-4FC0-A670-E32365DF5CC9}"/>
              </a:ext>
            </a:extLst>
          </p:cNvPr>
          <p:cNvSpPr txBox="1"/>
          <p:nvPr/>
        </p:nvSpPr>
        <p:spPr>
          <a:xfrm>
            <a:off x="1149449" y="4698197"/>
            <a:ext cx="886539" cy="8463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fr-FR" sz="700" dirty="0"/>
          </a:p>
          <a:p>
            <a:pPr algn="ctr"/>
            <a:r>
              <a:rPr lang="fr-FR" sz="700" dirty="0"/>
              <a:t>CAPIF</a:t>
            </a:r>
          </a:p>
          <a:p>
            <a:pPr algn="ctr"/>
            <a:endParaRPr lang="fr-FR" sz="700" dirty="0"/>
          </a:p>
          <a:p>
            <a:pPr algn="ctr"/>
            <a:r>
              <a:rPr lang="fr-FR" sz="700" dirty="0" err="1"/>
              <a:t>Core</a:t>
            </a:r>
            <a:endParaRPr lang="fr-FR" sz="700" dirty="0"/>
          </a:p>
          <a:p>
            <a:pPr algn="ctr"/>
            <a:endParaRPr lang="fr-FR" sz="700" dirty="0"/>
          </a:p>
          <a:p>
            <a:pPr algn="ctr"/>
            <a:r>
              <a:rPr lang="fr-FR" sz="700" dirty="0" err="1"/>
              <a:t>Function</a:t>
            </a:r>
            <a:endParaRPr lang="fr-FR" sz="700" dirty="0"/>
          </a:p>
          <a:p>
            <a:pPr algn="ctr"/>
            <a:endParaRPr lang="fr-FR" sz="700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5E870D2E-9550-45AB-B353-A011BC0DE3A2}"/>
              </a:ext>
            </a:extLst>
          </p:cNvPr>
          <p:cNvSpPr txBox="1"/>
          <p:nvPr/>
        </p:nvSpPr>
        <p:spPr>
          <a:xfrm>
            <a:off x="4404646" y="3540345"/>
            <a:ext cx="1291810" cy="54133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</a:t>
            </a:r>
            <a:r>
              <a:rPr lang="fr-FR" sz="700" dirty="0" err="1"/>
              <a:t>Invoker</a:t>
            </a:r>
            <a:endParaRPr lang="fr-FR" sz="700" dirty="0"/>
          </a:p>
          <a:p>
            <a:pPr algn="ctr"/>
            <a:endParaRPr lang="fr-FR" sz="700" dirty="0"/>
          </a:p>
          <a:p>
            <a:pPr algn="ctr"/>
            <a:endParaRPr lang="fr-FR" sz="700" dirty="0"/>
          </a:p>
          <a:p>
            <a:pPr algn="ctr"/>
            <a:endParaRPr lang="fr-FR" sz="700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9EBCEE3C-1DA4-48D8-A7BE-9A6738C8D5AD}"/>
              </a:ext>
            </a:extLst>
          </p:cNvPr>
          <p:cNvSpPr txBox="1"/>
          <p:nvPr/>
        </p:nvSpPr>
        <p:spPr>
          <a:xfrm>
            <a:off x="4376327" y="4714126"/>
            <a:ext cx="1122123" cy="2000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</a:t>
            </a:r>
            <a:r>
              <a:rPr lang="fr-FR" sz="700" dirty="0" err="1"/>
              <a:t>exposing</a:t>
            </a:r>
            <a:r>
              <a:rPr lang="fr-FR" sz="700" dirty="0"/>
              <a:t> </a:t>
            </a:r>
            <a:r>
              <a:rPr lang="fr-FR" sz="700" dirty="0" err="1"/>
              <a:t>function</a:t>
            </a:r>
            <a:endParaRPr lang="fr-FR" sz="700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C532CBFF-844E-404D-A67F-263678DD0282}"/>
              </a:ext>
            </a:extLst>
          </p:cNvPr>
          <p:cNvSpPr txBox="1"/>
          <p:nvPr/>
        </p:nvSpPr>
        <p:spPr>
          <a:xfrm>
            <a:off x="4376327" y="5008157"/>
            <a:ext cx="1122123" cy="2000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</a:t>
            </a:r>
            <a:r>
              <a:rPr lang="fr-FR" sz="700" dirty="0" err="1"/>
              <a:t>publishing</a:t>
            </a:r>
            <a:r>
              <a:rPr lang="fr-FR" sz="700" dirty="0"/>
              <a:t> </a:t>
            </a:r>
            <a:r>
              <a:rPr lang="fr-FR" sz="700" dirty="0" err="1"/>
              <a:t>function</a:t>
            </a:r>
            <a:endParaRPr lang="fr-FR" sz="700" dirty="0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BD243BF3-7776-425B-A027-431B9404B96F}"/>
              </a:ext>
            </a:extLst>
          </p:cNvPr>
          <p:cNvSpPr txBox="1"/>
          <p:nvPr/>
        </p:nvSpPr>
        <p:spPr>
          <a:xfrm>
            <a:off x="4376327" y="5318726"/>
            <a:ext cx="1122123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management </a:t>
            </a:r>
            <a:r>
              <a:rPr lang="fr-FR" sz="700" dirty="0" err="1"/>
              <a:t>function</a:t>
            </a:r>
            <a:endParaRPr lang="fr-FR" sz="700" dirty="0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BE38C7E7-8F41-4C5F-B0F7-789EE3AEC405}"/>
              </a:ext>
            </a:extLst>
          </p:cNvPr>
          <p:cNvSpPr txBox="1"/>
          <p:nvPr/>
        </p:nvSpPr>
        <p:spPr>
          <a:xfrm>
            <a:off x="4119045" y="4490464"/>
            <a:ext cx="1475499" cy="1360548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noAutofit/>
          </a:bodyPr>
          <a:lstStyle/>
          <a:p>
            <a:pPr algn="ctr"/>
            <a:endParaRPr lang="fr-FR" sz="700" dirty="0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315466DD-E3BF-4CDC-9008-E65FA9569E85}"/>
              </a:ext>
            </a:extLst>
          </p:cNvPr>
          <p:cNvSpPr txBox="1"/>
          <p:nvPr/>
        </p:nvSpPr>
        <p:spPr>
          <a:xfrm>
            <a:off x="5696456" y="4767334"/>
            <a:ext cx="112231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rgbClr val="FF0000"/>
                </a:solidFill>
              </a:rPr>
              <a:t>MF (EGMF ?) containing</a:t>
            </a:r>
          </a:p>
          <a:p>
            <a:r>
              <a:rPr lang="en-US" sz="1000" b="1" dirty="0" err="1">
                <a:solidFill>
                  <a:srgbClr val="FF0000"/>
                </a:solidFill>
              </a:rPr>
              <a:t>MnS</a:t>
            </a:r>
            <a:r>
              <a:rPr lang="en-US" sz="1000" b="1" dirty="0">
                <a:solidFill>
                  <a:srgbClr val="FF0000"/>
                </a:solidFill>
              </a:rPr>
              <a:t> Producers and CCF consumers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BFAD3F60-5C0C-4387-9E0C-DBD45CFEC8C7}"/>
              </a:ext>
            </a:extLst>
          </p:cNvPr>
          <p:cNvSpPr txBox="1"/>
          <p:nvPr/>
        </p:nvSpPr>
        <p:spPr>
          <a:xfrm>
            <a:off x="597968" y="3544301"/>
            <a:ext cx="110158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>
                <a:solidFill>
                  <a:srgbClr val="FF0000"/>
                </a:solidFill>
              </a:rPr>
              <a:t>NOP trust </a:t>
            </a:r>
            <a:r>
              <a:rPr lang="fr-FR" sz="900" dirty="0" err="1">
                <a:solidFill>
                  <a:srgbClr val="FF0000"/>
                </a:solidFill>
              </a:rPr>
              <a:t>domain</a:t>
            </a:r>
            <a:endParaRPr lang="fr-FR" sz="900" dirty="0">
              <a:solidFill>
                <a:srgbClr val="FF0000"/>
              </a:solidFill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7B62C43D-2C2D-419F-BC9D-EADFB04C9452}"/>
              </a:ext>
            </a:extLst>
          </p:cNvPr>
          <p:cNvSpPr txBox="1"/>
          <p:nvPr/>
        </p:nvSpPr>
        <p:spPr>
          <a:xfrm>
            <a:off x="549912" y="2550736"/>
            <a:ext cx="7168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>
                <a:solidFill>
                  <a:srgbClr val="FF0000"/>
                </a:solidFill>
              </a:rPr>
              <a:t>Customer </a:t>
            </a:r>
          </a:p>
          <a:p>
            <a:r>
              <a:rPr lang="fr-FR" sz="900" dirty="0" err="1">
                <a:solidFill>
                  <a:srgbClr val="FF0000"/>
                </a:solidFill>
              </a:rPr>
              <a:t>domain</a:t>
            </a:r>
            <a:endParaRPr lang="fr-FR" sz="900" dirty="0">
              <a:solidFill>
                <a:srgbClr val="FF0000"/>
              </a:solidFill>
            </a:endParaRPr>
          </a:p>
        </p:txBody>
      </p: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19826934-5D8F-42C6-9169-73F66AB49D29}"/>
              </a:ext>
            </a:extLst>
          </p:cNvPr>
          <p:cNvCxnSpPr>
            <a:cxnSpLocks/>
            <a:stCxn id="13" idx="2"/>
          </p:cNvCxnSpPr>
          <p:nvPr/>
        </p:nvCxnSpPr>
        <p:spPr bwMode="auto">
          <a:xfrm>
            <a:off x="2026481" y="3042566"/>
            <a:ext cx="3299468" cy="168533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4CCB7CAB-93FC-40CC-96FC-AF1A245AB9D4}"/>
              </a:ext>
            </a:extLst>
          </p:cNvPr>
          <p:cNvCxnSpPr>
            <a:cxnSpLocks/>
            <a:stCxn id="13" idx="2"/>
            <a:endCxn id="14" idx="0"/>
          </p:cNvCxnSpPr>
          <p:nvPr/>
        </p:nvCxnSpPr>
        <p:spPr bwMode="auto">
          <a:xfrm flipH="1">
            <a:off x="1592719" y="3042566"/>
            <a:ext cx="433762" cy="165563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C1BB0AD5-BCEA-4E74-8153-D4B6DD20C82F}"/>
              </a:ext>
            </a:extLst>
          </p:cNvPr>
          <p:cNvCxnSpPr/>
          <p:nvPr/>
        </p:nvCxnSpPr>
        <p:spPr bwMode="auto">
          <a:xfrm flipH="1">
            <a:off x="2035988" y="4767334"/>
            <a:ext cx="2340339" cy="6285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Connecteur droit 25">
            <a:extLst>
              <a:ext uri="{FF2B5EF4-FFF2-40B4-BE49-F238E27FC236}">
                <a16:creationId xmlns:a16="http://schemas.microsoft.com/office/drawing/2014/main" id="{D2BD7A7D-763E-4B58-BCAD-337CB80A00B0}"/>
              </a:ext>
            </a:extLst>
          </p:cNvPr>
          <p:cNvCxnSpPr/>
          <p:nvPr/>
        </p:nvCxnSpPr>
        <p:spPr bwMode="auto">
          <a:xfrm flipH="1">
            <a:off x="2035988" y="5100452"/>
            <a:ext cx="2340339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Connecteur droit 26">
            <a:extLst>
              <a:ext uri="{FF2B5EF4-FFF2-40B4-BE49-F238E27FC236}">
                <a16:creationId xmlns:a16="http://schemas.microsoft.com/office/drawing/2014/main" id="{975CD355-93DC-41C3-85ED-9944EEA523B1}"/>
              </a:ext>
            </a:extLst>
          </p:cNvPr>
          <p:cNvCxnSpPr/>
          <p:nvPr/>
        </p:nvCxnSpPr>
        <p:spPr bwMode="auto">
          <a:xfrm flipH="1" flipV="1">
            <a:off x="2035988" y="5318726"/>
            <a:ext cx="2340339" cy="15884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A80B8592-336E-41CF-BABA-E5B8C88293BA}"/>
              </a:ext>
            </a:extLst>
          </p:cNvPr>
          <p:cNvCxnSpPr>
            <a:cxnSpLocks/>
            <a:stCxn id="15" idx="2"/>
          </p:cNvCxnSpPr>
          <p:nvPr/>
        </p:nvCxnSpPr>
        <p:spPr bwMode="auto">
          <a:xfrm flipH="1">
            <a:off x="4912593" y="4081679"/>
            <a:ext cx="137958" cy="63244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FFB0BC40-5F85-4C75-93A0-1B99DB976F7C}"/>
              </a:ext>
            </a:extLst>
          </p:cNvPr>
          <p:cNvCxnSpPr>
            <a:cxnSpLocks/>
            <a:stCxn id="15" idx="2"/>
          </p:cNvCxnSpPr>
          <p:nvPr/>
        </p:nvCxnSpPr>
        <p:spPr bwMode="auto">
          <a:xfrm flipH="1">
            <a:off x="1893401" y="4081679"/>
            <a:ext cx="3157150" cy="61651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0" name="ZoneTexte 29">
            <a:extLst>
              <a:ext uri="{FF2B5EF4-FFF2-40B4-BE49-F238E27FC236}">
                <a16:creationId xmlns:a16="http://schemas.microsoft.com/office/drawing/2014/main" id="{FD2E21FF-09EF-4977-B226-0A2CB351948B}"/>
              </a:ext>
            </a:extLst>
          </p:cNvPr>
          <p:cNvSpPr txBox="1"/>
          <p:nvPr/>
        </p:nvSpPr>
        <p:spPr>
          <a:xfrm>
            <a:off x="2592195" y="4261462"/>
            <a:ext cx="52770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CAPIF-1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11573934-9296-409F-8623-95AFCD864AF6}"/>
              </a:ext>
            </a:extLst>
          </p:cNvPr>
          <p:cNvSpPr txBox="1"/>
          <p:nvPr/>
        </p:nvSpPr>
        <p:spPr>
          <a:xfrm>
            <a:off x="1060412" y="3987965"/>
            <a:ext cx="5774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CAPIF-1e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1FF558EF-5079-4EA6-B4C8-1FD3B9D48B12}"/>
              </a:ext>
            </a:extLst>
          </p:cNvPr>
          <p:cNvSpPr txBox="1"/>
          <p:nvPr/>
        </p:nvSpPr>
        <p:spPr>
          <a:xfrm>
            <a:off x="3138693" y="3526797"/>
            <a:ext cx="5774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CAPIF-2e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894ED221-C8BE-4D0A-827F-EBC90B502850}"/>
              </a:ext>
            </a:extLst>
          </p:cNvPr>
          <p:cNvSpPr txBox="1"/>
          <p:nvPr/>
        </p:nvSpPr>
        <p:spPr>
          <a:xfrm>
            <a:off x="4914026" y="4307490"/>
            <a:ext cx="52770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CAPIF-2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60C900F9-81EF-4E37-B54B-F7AD0B15D723}"/>
              </a:ext>
            </a:extLst>
          </p:cNvPr>
          <p:cNvSpPr txBox="1"/>
          <p:nvPr/>
        </p:nvSpPr>
        <p:spPr>
          <a:xfrm>
            <a:off x="2827434" y="4607807"/>
            <a:ext cx="52770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CAPIF-3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23856DF1-E5CD-431A-BFB9-295765972368}"/>
              </a:ext>
            </a:extLst>
          </p:cNvPr>
          <p:cNvSpPr txBox="1"/>
          <p:nvPr/>
        </p:nvSpPr>
        <p:spPr>
          <a:xfrm>
            <a:off x="2801519" y="4917668"/>
            <a:ext cx="52770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CAPIF-4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B188CA47-280C-4C4D-A655-2EC83DB566DA}"/>
              </a:ext>
            </a:extLst>
          </p:cNvPr>
          <p:cNvSpPr txBox="1"/>
          <p:nvPr/>
        </p:nvSpPr>
        <p:spPr>
          <a:xfrm>
            <a:off x="2804186" y="5187933"/>
            <a:ext cx="52770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CAPIF-5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60DBB435-E81C-4E67-BD2D-BBC0092E691D}"/>
              </a:ext>
            </a:extLst>
          </p:cNvPr>
          <p:cNvSpPr txBox="1"/>
          <p:nvPr/>
        </p:nvSpPr>
        <p:spPr>
          <a:xfrm>
            <a:off x="4147621" y="5648568"/>
            <a:ext cx="1416602" cy="2000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Provider </a:t>
            </a:r>
            <a:r>
              <a:rPr lang="fr-FR" sz="700" dirty="0" err="1"/>
              <a:t>domain</a:t>
            </a:r>
            <a:r>
              <a:rPr lang="fr-FR" sz="700" dirty="0"/>
              <a:t> </a:t>
            </a:r>
            <a:r>
              <a:rPr lang="fr-FR" sz="700" dirty="0" err="1"/>
              <a:t>functions</a:t>
            </a:r>
            <a:endParaRPr lang="fr-FR" sz="700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79819536-86F2-4A75-BEBE-CCF80D6F1DD1}"/>
              </a:ext>
            </a:extLst>
          </p:cNvPr>
          <p:cNvSpPr/>
          <p:nvPr/>
        </p:nvSpPr>
        <p:spPr>
          <a:xfrm>
            <a:off x="1473770" y="2600852"/>
            <a:ext cx="1031374" cy="2707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r>
              <a:rPr lang="en-IN" sz="950" b="1" dirty="0" err="1">
                <a:solidFill>
                  <a:srgbClr val="FF0000"/>
                </a:solidFill>
              </a:rPr>
              <a:t>MnS</a:t>
            </a:r>
            <a:r>
              <a:rPr lang="en-IN" sz="950" b="1" dirty="0">
                <a:solidFill>
                  <a:srgbClr val="FF0000"/>
                </a:solidFill>
              </a:rPr>
              <a:t> Consumers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9E85563-0729-4FAD-9616-87114EE2F291}"/>
              </a:ext>
            </a:extLst>
          </p:cNvPr>
          <p:cNvSpPr/>
          <p:nvPr/>
        </p:nvSpPr>
        <p:spPr>
          <a:xfrm>
            <a:off x="4709786" y="3709128"/>
            <a:ext cx="916330" cy="3504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r>
              <a:rPr lang="en-IN" sz="950" b="1" dirty="0" err="1">
                <a:solidFill>
                  <a:srgbClr val="FF0000"/>
                </a:solidFill>
              </a:rPr>
              <a:t>MnS</a:t>
            </a:r>
            <a:r>
              <a:rPr lang="en-IN" sz="950" b="1" dirty="0">
                <a:solidFill>
                  <a:srgbClr val="FF0000"/>
                </a:solidFill>
              </a:rPr>
              <a:t> Consumers</a:t>
            </a:r>
          </a:p>
          <a:p>
            <a:pPr algn="r"/>
            <a:endParaRPr lang="en-IN" sz="950" b="1" dirty="0">
              <a:solidFill>
                <a:srgbClr val="FF0000"/>
              </a:solidFill>
            </a:endParaRPr>
          </a:p>
          <a:p>
            <a:pPr algn="r"/>
            <a:endParaRPr lang="en-IN" sz="950" b="1" dirty="0">
              <a:solidFill>
                <a:srgbClr val="FF0000"/>
              </a:solidFill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8A661C1-9836-4F29-9096-404C6AEBEB57}"/>
              </a:ext>
            </a:extLst>
          </p:cNvPr>
          <p:cNvSpPr/>
          <p:nvPr/>
        </p:nvSpPr>
        <p:spPr>
          <a:xfrm>
            <a:off x="671499" y="4419101"/>
            <a:ext cx="1686752" cy="14295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r>
              <a:rPr lang="en-IN" sz="950" b="1" dirty="0">
                <a:solidFill>
                  <a:srgbClr val="FF0000"/>
                </a:solidFill>
              </a:rPr>
              <a:t>EGMF</a:t>
            </a:r>
          </a:p>
        </p:txBody>
      </p:sp>
    </p:spTree>
    <p:extLst>
      <p:ext uri="{BB962C8B-B14F-4D97-AF65-F5344CB8AC3E}">
        <p14:creationId xmlns:p14="http://schemas.microsoft.com/office/powerpoint/2010/main" val="388636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F2B6CA-C474-42C2-B809-98D0BE75A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200" dirty="0" err="1"/>
              <a:t>Examples</a:t>
            </a:r>
            <a:r>
              <a:rPr lang="fr-FR" sz="3200" dirty="0"/>
              <a:t> of </a:t>
            </a:r>
            <a:r>
              <a:rPr lang="fr-FR" sz="3200" dirty="0" err="1"/>
              <a:t>deployment</a:t>
            </a:r>
            <a:r>
              <a:rPr lang="fr-FR" sz="3200" dirty="0"/>
              <a:t> model of CAPIF</a:t>
            </a:r>
            <a:br>
              <a:rPr lang="fr-FR" sz="3200" dirty="0"/>
            </a:br>
            <a:r>
              <a:rPr lang="fr-FR" sz="3200" dirty="0"/>
              <a:t>in 3GPP management system (3/3)</a:t>
            </a:r>
            <a:br>
              <a:rPr lang="fr-FR" sz="3200" dirty="0"/>
            </a:br>
            <a:r>
              <a:rPr lang="fr-FR" sz="3200" dirty="0"/>
              <a:t>(for discussion) (non-exhaustive)</a:t>
            </a:r>
          </a:p>
        </p:txBody>
      </p:sp>
      <p:sp>
        <p:nvSpPr>
          <p:cNvPr id="62" name="ZoneTexte 61">
            <a:extLst>
              <a:ext uri="{FF2B5EF4-FFF2-40B4-BE49-F238E27FC236}">
                <a16:creationId xmlns:a16="http://schemas.microsoft.com/office/drawing/2014/main" id="{30460A2D-C7F8-4639-81A4-7F7361867CDD}"/>
              </a:ext>
            </a:extLst>
          </p:cNvPr>
          <p:cNvSpPr txBox="1"/>
          <p:nvPr/>
        </p:nvSpPr>
        <p:spPr>
          <a:xfrm>
            <a:off x="1341082" y="2491775"/>
            <a:ext cx="2042283" cy="727854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0">
            <a:noAutofit/>
          </a:bodyPr>
          <a:lstStyle/>
          <a:p>
            <a:pPr algn="ctr"/>
            <a:endParaRPr lang="fr-FR" sz="700" dirty="0"/>
          </a:p>
        </p:txBody>
      </p:sp>
      <p:sp>
        <p:nvSpPr>
          <p:cNvPr id="63" name="ZoneTexte 62">
            <a:extLst>
              <a:ext uri="{FF2B5EF4-FFF2-40B4-BE49-F238E27FC236}">
                <a16:creationId xmlns:a16="http://schemas.microsoft.com/office/drawing/2014/main" id="{C607E272-2208-4D36-BF72-A101F89D5D83}"/>
              </a:ext>
            </a:extLst>
          </p:cNvPr>
          <p:cNvSpPr txBox="1"/>
          <p:nvPr/>
        </p:nvSpPr>
        <p:spPr>
          <a:xfrm>
            <a:off x="1353626" y="3559475"/>
            <a:ext cx="5533544" cy="2557667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0">
            <a:noAutofit/>
          </a:bodyPr>
          <a:lstStyle/>
          <a:p>
            <a:pPr algn="ctr"/>
            <a:endParaRPr lang="fr-FR" sz="700" dirty="0"/>
          </a:p>
        </p:txBody>
      </p:sp>
      <p:sp>
        <p:nvSpPr>
          <p:cNvPr id="64" name="ZoneTexte 63">
            <a:extLst>
              <a:ext uri="{FF2B5EF4-FFF2-40B4-BE49-F238E27FC236}">
                <a16:creationId xmlns:a16="http://schemas.microsoft.com/office/drawing/2014/main" id="{3D03563F-F8D0-41C7-9947-E72519D9BE12}"/>
              </a:ext>
            </a:extLst>
          </p:cNvPr>
          <p:cNvSpPr txBox="1"/>
          <p:nvPr/>
        </p:nvSpPr>
        <p:spPr>
          <a:xfrm>
            <a:off x="1996416" y="2752811"/>
            <a:ext cx="886539" cy="2000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</a:t>
            </a:r>
            <a:r>
              <a:rPr lang="fr-FR" sz="700" dirty="0" err="1"/>
              <a:t>Invoker</a:t>
            </a:r>
            <a:endParaRPr lang="fr-FR" sz="700" dirty="0"/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E38AB068-C999-4E76-960C-2C3958A1CF12}"/>
              </a:ext>
            </a:extLst>
          </p:cNvPr>
          <p:cNvSpPr txBox="1"/>
          <p:nvPr/>
        </p:nvSpPr>
        <p:spPr>
          <a:xfrm>
            <a:off x="1940619" y="4828672"/>
            <a:ext cx="886539" cy="8463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fr-FR" sz="700" dirty="0"/>
          </a:p>
          <a:p>
            <a:pPr algn="ctr"/>
            <a:r>
              <a:rPr lang="fr-FR" sz="700" dirty="0"/>
              <a:t>CAPIF</a:t>
            </a:r>
          </a:p>
          <a:p>
            <a:pPr algn="ctr"/>
            <a:endParaRPr lang="fr-FR" sz="700" dirty="0"/>
          </a:p>
          <a:p>
            <a:pPr algn="ctr"/>
            <a:r>
              <a:rPr lang="fr-FR" sz="700" dirty="0" err="1"/>
              <a:t>Core</a:t>
            </a:r>
            <a:endParaRPr lang="fr-FR" sz="700" dirty="0"/>
          </a:p>
          <a:p>
            <a:pPr algn="ctr"/>
            <a:endParaRPr lang="fr-FR" sz="700" dirty="0"/>
          </a:p>
          <a:p>
            <a:pPr algn="ctr"/>
            <a:r>
              <a:rPr lang="fr-FR" sz="700" dirty="0" err="1"/>
              <a:t>Function</a:t>
            </a:r>
            <a:endParaRPr lang="fr-FR" sz="700" dirty="0"/>
          </a:p>
          <a:p>
            <a:pPr algn="ctr"/>
            <a:endParaRPr lang="fr-FR" sz="700" dirty="0"/>
          </a:p>
        </p:txBody>
      </p:sp>
      <p:sp>
        <p:nvSpPr>
          <p:cNvPr id="66" name="ZoneTexte 65">
            <a:extLst>
              <a:ext uri="{FF2B5EF4-FFF2-40B4-BE49-F238E27FC236}">
                <a16:creationId xmlns:a16="http://schemas.microsoft.com/office/drawing/2014/main" id="{C5B42709-AFF3-46AB-AC32-37498F6A27EC}"/>
              </a:ext>
            </a:extLst>
          </p:cNvPr>
          <p:cNvSpPr txBox="1"/>
          <p:nvPr/>
        </p:nvSpPr>
        <p:spPr>
          <a:xfrm>
            <a:off x="5285290" y="3945812"/>
            <a:ext cx="886539" cy="2000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</a:t>
            </a:r>
            <a:r>
              <a:rPr lang="fr-FR" sz="700" dirty="0" err="1"/>
              <a:t>Invoker</a:t>
            </a:r>
            <a:endParaRPr lang="fr-FR" sz="700" dirty="0"/>
          </a:p>
        </p:txBody>
      </p:sp>
      <p:sp>
        <p:nvSpPr>
          <p:cNvPr id="67" name="ZoneTexte 66">
            <a:extLst>
              <a:ext uri="{FF2B5EF4-FFF2-40B4-BE49-F238E27FC236}">
                <a16:creationId xmlns:a16="http://schemas.microsoft.com/office/drawing/2014/main" id="{9993FA20-BAE6-4C54-96B1-C535529FA8F4}"/>
              </a:ext>
            </a:extLst>
          </p:cNvPr>
          <p:cNvSpPr txBox="1"/>
          <p:nvPr/>
        </p:nvSpPr>
        <p:spPr>
          <a:xfrm>
            <a:off x="5167497" y="4844601"/>
            <a:ext cx="1122123" cy="2000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</a:t>
            </a:r>
            <a:r>
              <a:rPr lang="fr-FR" sz="700" dirty="0" err="1"/>
              <a:t>exposing</a:t>
            </a:r>
            <a:r>
              <a:rPr lang="fr-FR" sz="700" dirty="0"/>
              <a:t> </a:t>
            </a:r>
            <a:r>
              <a:rPr lang="fr-FR" sz="700" dirty="0" err="1"/>
              <a:t>function</a:t>
            </a:r>
            <a:endParaRPr lang="fr-FR" sz="700" dirty="0"/>
          </a:p>
        </p:txBody>
      </p:sp>
      <p:sp>
        <p:nvSpPr>
          <p:cNvPr id="68" name="ZoneTexte 67">
            <a:extLst>
              <a:ext uri="{FF2B5EF4-FFF2-40B4-BE49-F238E27FC236}">
                <a16:creationId xmlns:a16="http://schemas.microsoft.com/office/drawing/2014/main" id="{2F9BAC02-C55C-4530-85C0-FC9C4A1FB62B}"/>
              </a:ext>
            </a:extLst>
          </p:cNvPr>
          <p:cNvSpPr txBox="1"/>
          <p:nvPr/>
        </p:nvSpPr>
        <p:spPr>
          <a:xfrm>
            <a:off x="5167497" y="5138632"/>
            <a:ext cx="1122123" cy="2000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</a:t>
            </a:r>
            <a:r>
              <a:rPr lang="fr-FR" sz="700" dirty="0" err="1"/>
              <a:t>publishing</a:t>
            </a:r>
            <a:r>
              <a:rPr lang="fr-FR" sz="700" dirty="0"/>
              <a:t> </a:t>
            </a:r>
            <a:r>
              <a:rPr lang="fr-FR" sz="700" dirty="0" err="1"/>
              <a:t>function</a:t>
            </a:r>
            <a:endParaRPr lang="fr-FR" sz="700" dirty="0"/>
          </a:p>
        </p:txBody>
      </p:sp>
      <p:sp>
        <p:nvSpPr>
          <p:cNvPr id="69" name="ZoneTexte 68">
            <a:extLst>
              <a:ext uri="{FF2B5EF4-FFF2-40B4-BE49-F238E27FC236}">
                <a16:creationId xmlns:a16="http://schemas.microsoft.com/office/drawing/2014/main" id="{0D5F57F6-6F0D-43F7-B97D-64ACF3BC76B5}"/>
              </a:ext>
            </a:extLst>
          </p:cNvPr>
          <p:cNvSpPr txBox="1"/>
          <p:nvPr/>
        </p:nvSpPr>
        <p:spPr>
          <a:xfrm>
            <a:off x="5167497" y="5449201"/>
            <a:ext cx="1122123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management </a:t>
            </a:r>
            <a:r>
              <a:rPr lang="fr-FR" sz="700" dirty="0" err="1"/>
              <a:t>function</a:t>
            </a:r>
            <a:endParaRPr lang="fr-FR" sz="700" dirty="0"/>
          </a:p>
        </p:txBody>
      </p:sp>
      <p:sp>
        <p:nvSpPr>
          <p:cNvPr id="70" name="ZoneTexte 69">
            <a:extLst>
              <a:ext uri="{FF2B5EF4-FFF2-40B4-BE49-F238E27FC236}">
                <a16:creationId xmlns:a16="http://schemas.microsoft.com/office/drawing/2014/main" id="{53EE8AE5-5BC1-489C-8FCA-274AC749B771}"/>
              </a:ext>
            </a:extLst>
          </p:cNvPr>
          <p:cNvSpPr txBox="1"/>
          <p:nvPr/>
        </p:nvSpPr>
        <p:spPr>
          <a:xfrm>
            <a:off x="4910215" y="4620939"/>
            <a:ext cx="1475499" cy="1360548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noAutofit/>
          </a:bodyPr>
          <a:lstStyle/>
          <a:p>
            <a:pPr algn="ctr"/>
            <a:endParaRPr lang="fr-FR" sz="700" dirty="0"/>
          </a:p>
        </p:txBody>
      </p:sp>
      <p:sp>
        <p:nvSpPr>
          <p:cNvPr id="71" name="ZoneTexte 70">
            <a:extLst>
              <a:ext uri="{FF2B5EF4-FFF2-40B4-BE49-F238E27FC236}">
                <a16:creationId xmlns:a16="http://schemas.microsoft.com/office/drawing/2014/main" id="{B5D9C01D-1D29-4392-B2D8-501397D2DAF7}"/>
              </a:ext>
            </a:extLst>
          </p:cNvPr>
          <p:cNvSpPr txBox="1"/>
          <p:nvPr/>
        </p:nvSpPr>
        <p:spPr>
          <a:xfrm>
            <a:off x="6487626" y="5112638"/>
            <a:ext cx="7553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b="1" dirty="0">
                <a:solidFill>
                  <a:srgbClr val="FF0000"/>
                </a:solidFill>
              </a:rPr>
              <a:t>MF</a:t>
            </a:r>
          </a:p>
          <a:p>
            <a:r>
              <a:rPr lang="fr-FR" sz="1000" b="1" dirty="0">
                <a:solidFill>
                  <a:srgbClr val="FF0000"/>
                </a:solidFill>
              </a:rPr>
              <a:t>(EGMF ?)</a:t>
            </a:r>
          </a:p>
        </p:txBody>
      </p:sp>
      <p:sp>
        <p:nvSpPr>
          <p:cNvPr id="72" name="ZoneTexte 71">
            <a:extLst>
              <a:ext uri="{FF2B5EF4-FFF2-40B4-BE49-F238E27FC236}">
                <a16:creationId xmlns:a16="http://schemas.microsoft.com/office/drawing/2014/main" id="{A376333E-7103-494D-A696-60FB0708DF3D}"/>
              </a:ext>
            </a:extLst>
          </p:cNvPr>
          <p:cNvSpPr txBox="1"/>
          <p:nvPr/>
        </p:nvSpPr>
        <p:spPr>
          <a:xfrm>
            <a:off x="1389138" y="3674776"/>
            <a:ext cx="110158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>
                <a:solidFill>
                  <a:srgbClr val="FF0000"/>
                </a:solidFill>
              </a:rPr>
              <a:t>NOP trust </a:t>
            </a:r>
            <a:r>
              <a:rPr lang="fr-FR" sz="900" dirty="0" err="1">
                <a:solidFill>
                  <a:srgbClr val="FF0000"/>
                </a:solidFill>
              </a:rPr>
              <a:t>domain</a:t>
            </a:r>
            <a:endParaRPr lang="fr-FR" sz="900" dirty="0">
              <a:solidFill>
                <a:srgbClr val="FF0000"/>
              </a:solidFill>
            </a:endParaRPr>
          </a:p>
        </p:txBody>
      </p:sp>
      <p:sp>
        <p:nvSpPr>
          <p:cNvPr id="73" name="ZoneTexte 72">
            <a:extLst>
              <a:ext uri="{FF2B5EF4-FFF2-40B4-BE49-F238E27FC236}">
                <a16:creationId xmlns:a16="http://schemas.microsoft.com/office/drawing/2014/main" id="{6A8A8395-B36E-4077-9A0D-CAE51FB1E3D7}"/>
              </a:ext>
            </a:extLst>
          </p:cNvPr>
          <p:cNvSpPr txBox="1"/>
          <p:nvPr/>
        </p:nvSpPr>
        <p:spPr>
          <a:xfrm>
            <a:off x="1341082" y="2994361"/>
            <a:ext cx="109517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>
                <a:solidFill>
                  <a:srgbClr val="FF0000"/>
                </a:solidFill>
              </a:rPr>
              <a:t>Customer </a:t>
            </a:r>
            <a:r>
              <a:rPr lang="fr-FR" sz="900" dirty="0" err="1">
                <a:solidFill>
                  <a:srgbClr val="FF0000"/>
                </a:solidFill>
              </a:rPr>
              <a:t>domain</a:t>
            </a:r>
            <a:endParaRPr lang="fr-FR" sz="900" dirty="0">
              <a:solidFill>
                <a:srgbClr val="FF0000"/>
              </a:solidFill>
            </a:endParaRPr>
          </a:p>
        </p:txBody>
      </p:sp>
      <p:cxnSp>
        <p:nvCxnSpPr>
          <p:cNvPr id="74" name="Connecteur droit 73">
            <a:extLst>
              <a:ext uri="{FF2B5EF4-FFF2-40B4-BE49-F238E27FC236}">
                <a16:creationId xmlns:a16="http://schemas.microsoft.com/office/drawing/2014/main" id="{9800E0E4-4BAC-4A78-BF0D-45607C566C96}"/>
              </a:ext>
            </a:extLst>
          </p:cNvPr>
          <p:cNvCxnSpPr>
            <a:cxnSpLocks/>
            <a:stCxn id="64" idx="2"/>
          </p:cNvCxnSpPr>
          <p:nvPr/>
        </p:nvCxnSpPr>
        <p:spPr bwMode="auto">
          <a:xfrm>
            <a:off x="2439686" y="2952866"/>
            <a:ext cx="3264075" cy="190551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5" name="Connecteur droit 74">
            <a:extLst>
              <a:ext uri="{FF2B5EF4-FFF2-40B4-BE49-F238E27FC236}">
                <a16:creationId xmlns:a16="http://schemas.microsoft.com/office/drawing/2014/main" id="{BB6CD347-4484-42A7-B84A-46EDB2E361A8}"/>
              </a:ext>
            </a:extLst>
          </p:cNvPr>
          <p:cNvCxnSpPr>
            <a:cxnSpLocks/>
            <a:stCxn id="64" idx="2"/>
            <a:endCxn id="65" idx="0"/>
          </p:cNvCxnSpPr>
          <p:nvPr/>
        </p:nvCxnSpPr>
        <p:spPr bwMode="auto">
          <a:xfrm flipH="1">
            <a:off x="2383889" y="2952866"/>
            <a:ext cx="55797" cy="187580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ADF9D3F6-BE3D-42B1-B5DB-FC637F233DE9}"/>
              </a:ext>
            </a:extLst>
          </p:cNvPr>
          <p:cNvCxnSpPr/>
          <p:nvPr/>
        </p:nvCxnSpPr>
        <p:spPr bwMode="auto">
          <a:xfrm flipH="1">
            <a:off x="2827158" y="4897809"/>
            <a:ext cx="2340339" cy="6285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7" name="Connecteur droit 76">
            <a:extLst>
              <a:ext uri="{FF2B5EF4-FFF2-40B4-BE49-F238E27FC236}">
                <a16:creationId xmlns:a16="http://schemas.microsoft.com/office/drawing/2014/main" id="{4B5D26C2-88BB-4FA9-AED2-2F970039EFF6}"/>
              </a:ext>
            </a:extLst>
          </p:cNvPr>
          <p:cNvCxnSpPr/>
          <p:nvPr/>
        </p:nvCxnSpPr>
        <p:spPr bwMode="auto">
          <a:xfrm flipH="1">
            <a:off x="2827158" y="5230927"/>
            <a:ext cx="2340339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8" name="Connecteur droit 77">
            <a:extLst>
              <a:ext uri="{FF2B5EF4-FFF2-40B4-BE49-F238E27FC236}">
                <a16:creationId xmlns:a16="http://schemas.microsoft.com/office/drawing/2014/main" id="{8D6A6DD7-115E-4271-93E2-0D70F757D2E7}"/>
              </a:ext>
            </a:extLst>
          </p:cNvPr>
          <p:cNvCxnSpPr/>
          <p:nvPr/>
        </p:nvCxnSpPr>
        <p:spPr bwMode="auto">
          <a:xfrm flipH="1" flipV="1">
            <a:off x="2827158" y="5449201"/>
            <a:ext cx="2340339" cy="15884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9" name="Connecteur droit 78">
            <a:extLst>
              <a:ext uri="{FF2B5EF4-FFF2-40B4-BE49-F238E27FC236}">
                <a16:creationId xmlns:a16="http://schemas.microsoft.com/office/drawing/2014/main" id="{078D1AC4-5563-40D2-BBB4-7C0EE7AA1271}"/>
              </a:ext>
            </a:extLst>
          </p:cNvPr>
          <p:cNvCxnSpPr>
            <a:stCxn id="66" idx="2"/>
          </p:cNvCxnSpPr>
          <p:nvPr/>
        </p:nvCxnSpPr>
        <p:spPr bwMode="auto">
          <a:xfrm flipH="1">
            <a:off x="5703761" y="4145867"/>
            <a:ext cx="24799" cy="69873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0" name="Connecteur droit 79">
            <a:extLst>
              <a:ext uri="{FF2B5EF4-FFF2-40B4-BE49-F238E27FC236}">
                <a16:creationId xmlns:a16="http://schemas.microsoft.com/office/drawing/2014/main" id="{25F15648-1D60-429A-BE88-B014BCBFAC49}"/>
              </a:ext>
            </a:extLst>
          </p:cNvPr>
          <p:cNvCxnSpPr>
            <a:stCxn id="66" idx="2"/>
          </p:cNvCxnSpPr>
          <p:nvPr/>
        </p:nvCxnSpPr>
        <p:spPr bwMode="auto">
          <a:xfrm flipH="1">
            <a:off x="2684569" y="4145867"/>
            <a:ext cx="3043991" cy="68280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1" name="ZoneTexte 80">
            <a:extLst>
              <a:ext uri="{FF2B5EF4-FFF2-40B4-BE49-F238E27FC236}">
                <a16:creationId xmlns:a16="http://schemas.microsoft.com/office/drawing/2014/main" id="{396298F3-AEB5-4482-9B13-2EE3D95C8CBB}"/>
              </a:ext>
            </a:extLst>
          </p:cNvPr>
          <p:cNvSpPr txBox="1"/>
          <p:nvPr/>
        </p:nvSpPr>
        <p:spPr>
          <a:xfrm>
            <a:off x="3383365" y="4391937"/>
            <a:ext cx="52770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CAPIF-1</a:t>
            </a:r>
          </a:p>
        </p:txBody>
      </p:sp>
      <p:sp>
        <p:nvSpPr>
          <p:cNvPr id="82" name="ZoneTexte 81">
            <a:extLst>
              <a:ext uri="{FF2B5EF4-FFF2-40B4-BE49-F238E27FC236}">
                <a16:creationId xmlns:a16="http://schemas.microsoft.com/office/drawing/2014/main" id="{0F8FED6D-959F-4058-81AD-8A0B4EEE37A4}"/>
              </a:ext>
            </a:extLst>
          </p:cNvPr>
          <p:cNvSpPr txBox="1"/>
          <p:nvPr/>
        </p:nvSpPr>
        <p:spPr>
          <a:xfrm>
            <a:off x="1851582" y="4118440"/>
            <a:ext cx="5774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CAPIF-1e</a:t>
            </a:r>
          </a:p>
        </p:txBody>
      </p:sp>
      <p:sp>
        <p:nvSpPr>
          <p:cNvPr id="83" name="ZoneTexte 82">
            <a:extLst>
              <a:ext uri="{FF2B5EF4-FFF2-40B4-BE49-F238E27FC236}">
                <a16:creationId xmlns:a16="http://schemas.microsoft.com/office/drawing/2014/main" id="{68401838-2585-417A-9C57-5A46307433D3}"/>
              </a:ext>
            </a:extLst>
          </p:cNvPr>
          <p:cNvSpPr txBox="1"/>
          <p:nvPr/>
        </p:nvSpPr>
        <p:spPr>
          <a:xfrm>
            <a:off x="3929863" y="3657272"/>
            <a:ext cx="5774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CAPIF-2e</a:t>
            </a:r>
          </a:p>
        </p:txBody>
      </p:sp>
      <p:sp>
        <p:nvSpPr>
          <p:cNvPr id="84" name="ZoneTexte 83">
            <a:extLst>
              <a:ext uri="{FF2B5EF4-FFF2-40B4-BE49-F238E27FC236}">
                <a16:creationId xmlns:a16="http://schemas.microsoft.com/office/drawing/2014/main" id="{3225AD9F-36DB-48E8-9831-82E6EB8DDE1A}"/>
              </a:ext>
            </a:extLst>
          </p:cNvPr>
          <p:cNvSpPr txBox="1"/>
          <p:nvPr/>
        </p:nvSpPr>
        <p:spPr>
          <a:xfrm>
            <a:off x="5705196" y="4437965"/>
            <a:ext cx="52770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CAPIF-2</a:t>
            </a:r>
          </a:p>
        </p:txBody>
      </p:sp>
      <p:sp>
        <p:nvSpPr>
          <p:cNvPr id="85" name="ZoneTexte 84">
            <a:extLst>
              <a:ext uri="{FF2B5EF4-FFF2-40B4-BE49-F238E27FC236}">
                <a16:creationId xmlns:a16="http://schemas.microsoft.com/office/drawing/2014/main" id="{3B25ED0A-6D51-45E3-A1AA-FC49ECF5172A}"/>
              </a:ext>
            </a:extLst>
          </p:cNvPr>
          <p:cNvSpPr txBox="1"/>
          <p:nvPr/>
        </p:nvSpPr>
        <p:spPr>
          <a:xfrm>
            <a:off x="3618604" y="4738282"/>
            <a:ext cx="52770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CAPIF-3</a:t>
            </a:r>
          </a:p>
        </p:txBody>
      </p:sp>
      <p:sp>
        <p:nvSpPr>
          <p:cNvPr id="86" name="ZoneTexte 85">
            <a:extLst>
              <a:ext uri="{FF2B5EF4-FFF2-40B4-BE49-F238E27FC236}">
                <a16:creationId xmlns:a16="http://schemas.microsoft.com/office/drawing/2014/main" id="{6016BA78-14E6-4CA2-9C4C-742D4D8BD689}"/>
              </a:ext>
            </a:extLst>
          </p:cNvPr>
          <p:cNvSpPr txBox="1"/>
          <p:nvPr/>
        </p:nvSpPr>
        <p:spPr>
          <a:xfrm>
            <a:off x="3592689" y="5048143"/>
            <a:ext cx="52770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CAPIF-4</a:t>
            </a:r>
          </a:p>
        </p:txBody>
      </p:sp>
      <p:sp>
        <p:nvSpPr>
          <p:cNvPr id="87" name="ZoneTexte 86">
            <a:extLst>
              <a:ext uri="{FF2B5EF4-FFF2-40B4-BE49-F238E27FC236}">
                <a16:creationId xmlns:a16="http://schemas.microsoft.com/office/drawing/2014/main" id="{00B1761D-01AE-42C5-807D-23B6883407B4}"/>
              </a:ext>
            </a:extLst>
          </p:cNvPr>
          <p:cNvSpPr txBox="1"/>
          <p:nvPr/>
        </p:nvSpPr>
        <p:spPr>
          <a:xfrm>
            <a:off x="3595356" y="5318408"/>
            <a:ext cx="52770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CAPIF-5</a:t>
            </a:r>
          </a:p>
        </p:txBody>
      </p:sp>
      <p:sp>
        <p:nvSpPr>
          <p:cNvPr id="92" name="ZoneTexte 91">
            <a:extLst>
              <a:ext uri="{FF2B5EF4-FFF2-40B4-BE49-F238E27FC236}">
                <a16:creationId xmlns:a16="http://schemas.microsoft.com/office/drawing/2014/main" id="{1BAA3BA6-E3CF-4499-BFBD-1C36C70DC3C3}"/>
              </a:ext>
            </a:extLst>
          </p:cNvPr>
          <p:cNvSpPr txBox="1"/>
          <p:nvPr/>
        </p:nvSpPr>
        <p:spPr>
          <a:xfrm>
            <a:off x="2428984" y="1763520"/>
            <a:ext cx="6322308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/>
              <a:t>Model #3: </a:t>
            </a:r>
            <a:r>
              <a:rPr lang="fr-FR" sz="1400" b="1" dirty="0" err="1"/>
              <a:t>some</a:t>
            </a:r>
            <a:r>
              <a:rPr lang="fr-FR" sz="1400" b="1" dirty="0"/>
              <a:t> MF (EGMF?) </a:t>
            </a:r>
            <a:r>
              <a:rPr lang="fr-FR" sz="1400" b="1" dirty="0" err="1"/>
              <a:t>implements</a:t>
            </a:r>
            <a:r>
              <a:rPr lang="fr-FR" sz="1400" b="1" dirty="0"/>
              <a:t> API provider </a:t>
            </a:r>
            <a:r>
              <a:rPr lang="fr-FR" sz="1400" b="1" dirty="0" err="1"/>
              <a:t>domain</a:t>
            </a:r>
            <a:r>
              <a:rPr lang="fr-FR" sz="1400" b="1" dirty="0"/>
              <a:t> </a:t>
            </a:r>
            <a:r>
              <a:rPr lang="fr-FR" sz="1400" b="1" dirty="0" err="1"/>
              <a:t>functions</a:t>
            </a:r>
            <a:endParaRPr lang="fr-FR" sz="1400" b="1" dirty="0"/>
          </a:p>
        </p:txBody>
      </p:sp>
      <p:sp>
        <p:nvSpPr>
          <p:cNvPr id="94" name="ZoneTexte 93">
            <a:extLst>
              <a:ext uri="{FF2B5EF4-FFF2-40B4-BE49-F238E27FC236}">
                <a16:creationId xmlns:a16="http://schemas.microsoft.com/office/drawing/2014/main" id="{9606B8A1-072A-4C20-AAA9-BC9D46DB2AF0}"/>
              </a:ext>
            </a:extLst>
          </p:cNvPr>
          <p:cNvSpPr txBox="1"/>
          <p:nvPr/>
        </p:nvSpPr>
        <p:spPr>
          <a:xfrm>
            <a:off x="4938791" y="5779043"/>
            <a:ext cx="1416602" cy="2000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Provider </a:t>
            </a:r>
            <a:r>
              <a:rPr lang="fr-FR" sz="700" dirty="0" err="1"/>
              <a:t>domain</a:t>
            </a:r>
            <a:r>
              <a:rPr lang="fr-FR" sz="700" dirty="0"/>
              <a:t> </a:t>
            </a:r>
            <a:r>
              <a:rPr lang="fr-FR" sz="700" dirty="0" err="1"/>
              <a:t>functions</a:t>
            </a:r>
            <a:endParaRPr lang="fr-FR" sz="700" dirty="0"/>
          </a:p>
        </p:txBody>
      </p:sp>
      <p:sp>
        <p:nvSpPr>
          <p:cNvPr id="61" name="Content Placeholder 1">
            <a:extLst>
              <a:ext uri="{FF2B5EF4-FFF2-40B4-BE49-F238E27FC236}">
                <a16:creationId xmlns:a16="http://schemas.microsoft.com/office/drawing/2014/main" id="{CB3B6F5A-0AD5-4C52-8B36-FCA9CD22DEA1}"/>
              </a:ext>
            </a:extLst>
          </p:cNvPr>
          <p:cNvSpPr txBox="1">
            <a:spLocks/>
          </p:cNvSpPr>
          <p:nvPr/>
        </p:nvSpPr>
        <p:spPr>
          <a:xfrm>
            <a:off x="7149616" y="2977683"/>
            <a:ext cx="4903488" cy="1634074"/>
          </a:xfrm>
          <a:prstGeom prst="rect">
            <a:avLst/>
          </a:prstGeom>
        </p:spPr>
        <p:txBody>
          <a:bodyPr/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IN" altLang="ko-KR" sz="1600" kern="0" dirty="0" err="1"/>
              <a:t>xxMF</a:t>
            </a:r>
            <a:r>
              <a:rPr lang="en-IN" altLang="ko-KR" sz="1600" kern="0" dirty="0"/>
              <a:t> (EGMF?) embedding </a:t>
            </a:r>
            <a:r>
              <a:rPr lang="en-IN" altLang="ko-KR" sz="1600" kern="0" dirty="0" err="1"/>
              <a:t>MnS</a:t>
            </a:r>
            <a:r>
              <a:rPr lang="en-IN" altLang="ko-KR" sz="1600" kern="0" dirty="0"/>
              <a:t> Producer(s) + CCF consumer role</a:t>
            </a:r>
          </a:p>
          <a:p>
            <a:r>
              <a:rPr lang="en-IN" altLang="ko-KR" sz="1600" kern="0" dirty="0" err="1"/>
              <a:t>MnS</a:t>
            </a:r>
            <a:r>
              <a:rPr lang="en-IN" altLang="ko-KR" sz="1600" kern="0" dirty="0"/>
              <a:t> Consumers to implement API invoker functionality.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01EFB8CB-F7E0-4DD3-A015-F76BA5585079}"/>
              </a:ext>
            </a:extLst>
          </p:cNvPr>
          <p:cNvSpPr/>
          <p:nvPr/>
        </p:nvSpPr>
        <p:spPr>
          <a:xfrm>
            <a:off x="1971618" y="2531464"/>
            <a:ext cx="1405895" cy="41076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r>
              <a:rPr lang="en-IN" sz="950" b="1" dirty="0" err="1">
                <a:solidFill>
                  <a:srgbClr val="FF0000"/>
                </a:solidFill>
              </a:rPr>
              <a:t>MnS</a:t>
            </a:r>
            <a:r>
              <a:rPr lang="en-IN" sz="950" b="1" dirty="0">
                <a:solidFill>
                  <a:srgbClr val="FF0000"/>
                </a:solidFill>
              </a:rPr>
              <a:t> Consumers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04118A00-38AC-4BB2-9869-9DE7D199788B}"/>
              </a:ext>
            </a:extLst>
          </p:cNvPr>
          <p:cNvSpPr/>
          <p:nvPr/>
        </p:nvSpPr>
        <p:spPr>
          <a:xfrm>
            <a:off x="5220507" y="3692884"/>
            <a:ext cx="1233628" cy="5413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r>
              <a:rPr lang="en-IN" sz="950" b="1" dirty="0" err="1">
                <a:solidFill>
                  <a:srgbClr val="FF0000"/>
                </a:solidFill>
              </a:rPr>
              <a:t>MnS</a:t>
            </a:r>
            <a:r>
              <a:rPr lang="en-IN" sz="950" b="1" dirty="0">
                <a:solidFill>
                  <a:srgbClr val="FF0000"/>
                </a:solidFill>
              </a:rPr>
              <a:t> Consumers</a:t>
            </a:r>
          </a:p>
        </p:txBody>
      </p:sp>
    </p:spTree>
    <p:extLst>
      <p:ext uri="{BB962C8B-B14F-4D97-AF65-F5344CB8AC3E}">
        <p14:creationId xmlns:p14="http://schemas.microsoft.com/office/powerpoint/2010/main" val="1894618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61603E-81B3-4D66-A11D-915AE4356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Observations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E4192C8-5EF6-4CC4-94B5-776EBC89A9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dirty="0" err="1"/>
              <a:t>Exposure</a:t>
            </a:r>
            <a:r>
              <a:rPr lang="fr-FR" sz="2400" dirty="0"/>
              <a:t> of 5G (in </a:t>
            </a:r>
            <a:r>
              <a:rPr lang="fr-FR" sz="2400" dirty="0" err="1"/>
              <a:t>general</a:t>
            </a:r>
            <a:r>
              <a:rPr lang="fr-FR" sz="2400" dirty="0"/>
              <a:t>) </a:t>
            </a:r>
            <a:r>
              <a:rPr lang="fr-FR" sz="2400" dirty="0" err="1"/>
              <a:t>is</a:t>
            </a:r>
            <a:r>
              <a:rPr lang="fr-FR" sz="2400" dirty="0"/>
              <a:t> an important topic for Network </a:t>
            </a:r>
            <a:r>
              <a:rPr lang="fr-FR" sz="2400" dirty="0" err="1"/>
              <a:t>Operators</a:t>
            </a:r>
            <a:r>
              <a:rPr lang="fr-FR" sz="2400" dirty="0"/>
              <a:t> and for </a:t>
            </a:r>
            <a:r>
              <a:rPr lang="fr-FR" sz="2400" dirty="0" err="1"/>
              <a:t>some</a:t>
            </a:r>
            <a:r>
              <a:rPr lang="fr-FR" sz="2400" dirty="0"/>
              <a:t> </a:t>
            </a:r>
            <a:r>
              <a:rPr lang="fr-FR" sz="2400" dirty="0" err="1"/>
              <a:t>customers</a:t>
            </a:r>
            <a:r>
              <a:rPr lang="fr-FR" sz="2400" dirty="0"/>
              <a:t> (</a:t>
            </a:r>
            <a:r>
              <a:rPr lang="fr-FR" sz="2400" dirty="0" err="1"/>
              <a:t>Verticals</a:t>
            </a:r>
            <a:r>
              <a:rPr lang="fr-FR" sz="2400" dirty="0"/>
              <a:t>, etc.) </a:t>
            </a:r>
          </a:p>
          <a:p>
            <a:r>
              <a:rPr lang="fr-FR" sz="2400" dirty="0"/>
              <a:t>SA5 has been </a:t>
            </a:r>
            <a:r>
              <a:rPr lang="fr-FR" sz="2400" dirty="0" err="1"/>
              <a:t>working</a:t>
            </a:r>
            <a:r>
              <a:rPr lang="fr-FR" sz="2400" dirty="0"/>
              <a:t> for </a:t>
            </a:r>
            <a:r>
              <a:rPr lang="fr-FR" sz="2400" dirty="0" err="1"/>
              <a:t>months</a:t>
            </a:r>
            <a:r>
              <a:rPr lang="fr-FR" sz="2400" dirty="0"/>
              <a:t> on ‘network slice management </a:t>
            </a:r>
            <a:r>
              <a:rPr lang="fr-FR" sz="2400" dirty="0" err="1"/>
              <a:t>capabilities</a:t>
            </a:r>
            <a:r>
              <a:rPr lang="fr-FR" sz="2400" dirty="0"/>
              <a:t> </a:t>
            </a:r>
            <a:r>
              <a:rPr lang="fr-FR" sz="2400" dirty="0" err="1"/>
              <a:t>exposure</a:t>
            </a:r>
            <a:r>
              <a:rPr lang="fr-FR" sz="2400" dirty="0"/>
              <a:t>’</a:t>
            </a:r>
          </a:p>
          <a:p>
            <a:pPr lvl="1"/>
            <a:r>
              <a:rPr lang="fr-FR" sz="1900" dirty="0"/>
              <a:t>Little </a:t>
            </a:r>
            <a:r>
              <a:rPr lang="fr-FR" sz="1900" dirty="0" err="1"/>
              <a:t>progress</a:t>
            </a:r>
            <a:r>
              <a:rPr lang="fr-FR" sz="1900" dirty="0"/>
              <a:t> - </a:t>
            </a:r>
            <a:r>
              <a:rPr lang="fr-FR" sz="1900" dirty="0" err="1"/>
              <a:t>seems</a:t>
            </a:r>
            <a:r>
              <a:rPr lang="fr-FR" sz="1900" dirty="0"/>
              <a:t> </a:t>
            </a:r>
            <a:r>
              <a:rPr lang="fr-FR" sz="1900" dirty="0" err="1"/>
              <a:t>difficult</a:t>
            </a:r>
            <a:r>
              <a:rPr lang="fr-FR" sz="1900" dirty="0"/>
              <a:t> to </a:t>
            </a:r>
            <a:r>
              <a:rPr lang="fr-FR" sz="1900" dirty="0" err="1"/>
              <a:t>reach</a:t>
            </a:r>
            <a:r>
              <a:rPr lang="fr-FR" sz="1900" dirty="0"/>
              <a:t> </a:t>
            </a:r>
            <a:r>
              <a:rPr lang="fr-FR" sz="1900" dirty="0" err="1"/>
              <a:t>any</a:t>
            </a:r>
            <a:r>
              <a:rPr lang="fr-FR" sz="1900" dirty="0"/>
              <a:t> consensus</a:t>
            </a:r>
          </a:p>
          <a:p>
            <a:pPr lvl="1"/>
            <a:r>
              <a:rPr lang="fr-FR" sz="1900" dirty="0"/>
              <a:t>The </a:t>
            </a:r>
            <a:r>
              <a:rPr lang="fr-FR" sz="1900" dirty="0" err="1"/>
              <a:t>problem</a:t>
            </a:r>
            <a:r>
              <a:rPr lang="fr-FR" sz="1900" dirty="0"/>
              <a:t> </a:t>
            </a:r>
            <a:r>
              <a:rPr lang="fr-FR" sz="1900" dirty="0" err="1"/>
              <a:t>is</a:t>
            </a:r>
            <a:r>
              <a:rPr lang="fr-FR" sz="1900" dirty="0"/>
              <a:t> not </a:t>
            </a:r>
            <a:r>
              <a:rPr lang="fr-FR" sz="1900" dirty="0" err="1"/>
              <a:t>clearly</a:t>
            </a:r>
            <a:r>
              <a:rPr lang="fr-FR" sz="1900" dirty="0"/>
              <a:t> </a:t>
            </a:r>
            <a:r>
              <a:rPr lang="fr-FR" sz="1900" dirty="0" err="1"/>
              <a:t>stated</a:t>
            </a:r>
            <a:r>
              <a:rPr lang="fr-FR" sz="1900" dirty="0"/>
              <a:t>: no business-</a:t>
            </a:r>
            <a:r>
              <a:rPr lang="fr-FR" sz="1900" dirty="0" err="1"/>
              <a:t>level</a:t>
            </a:r>
            <a:r>
              <a:rPr lang="fr-FR" sz="1900" dirty="0"/>
              <a:t> use cases / </a:t>
            </a:r>
            <a:r>
              <a:rPr lang="fr-FR" sz="1900" dirty="0" err="1"/>
              <a:t>requirements</a:t>
            </a:r>
            <a:r>
              <a:rPr lang="fr-FR" sz="1900" dirty="0"/>
              <a:t> (call flows are NOT use cases)</a:t>
            </a:r>
          </a:p>
          <a:p>
            <a:pPr lvl="1"/>
            <a:r>
              <a:rPr lang="fr-FR" sz="1900" dirty="0" err="1"/>
              <a:t>Early</a:t>
            </a:r>
            <a:r>
              <a:rPr lang="fr-FR" sz="1900" dirty="0"/>
              <a:t>  </a:t>
            </a:r>
            <a:r>
              <a:rPr lang="fr-FR" sz="1900" dirty="0" err="1"/>
              <a:t>deep</a:t>
            </a:r>
            <a:r>
              <a:rPr lang="fr-FR" sz="1900" dirty="0"/>
              <a:t> dive </a:t>
            </a:r>
            <a:r>
              <a:rPr lang="fr-FR" sz="1900" dirty="0" err="1"/>
              <a:t>into</a:t>
            </a:r>
            <a:r>
              <a:rPr lang="fr-FR" sz="1900" dirty="0"/>
              <a:t> </a:t>
            </a:r>
            <a:r>
              <a:rPr lang="fr-FR" sz="1900" dirty="0" err="1"/>
              <a:t>describing</a:t>
            </a:r>
            <a:r>
              <a:rPr lang="fr-FR" sz="1900" dirty="0"/>
              <a:t> solutions</a:t>
            </a:r>
          </a:p>
          <a:p>
            <a:pPr lvl="1"/>
            <a:r>
              <a:rPr lang="fr-FR" sz="1900" dirty="0" err="1"/>
              <a:t>Several</a:t>
            </a:r>
            <a:r>
              <a:rPr lang="fr-FR" sz="1900" dirty="0"/>
              <a:t> </a:t>
            </a:r>
            <a:r>
              <a:rPr lang="fr-FR" sz="1900" dirty="0" err="1"/>
              <a:t>study</a:t>
            </a:r>
            <a:r>
              <a:rPr lang="fr-FR" sz="1900" dirty="0"/>
              <a:t> items, </a:t>
            </a:r>
            <a:r>
              <a:rPr lang="fr-FR" sz="1900" dirty="0" err="1"/>
              <a:t>separated</a:t>
            </a:r>
            <a:r>
              <a:rPr lang="fr-FR" sz="1900" dirty="0"/>
              <a:t> </a:t>
            </a:r>
            <a:r>
              <a:rPr lang="fr-FR" sz="1900" dirty="0" err="1"/>
              <a:t>from</a:t>
            </a:r>
            <a:r>
              <a:rPr lang="fr-FR" sz="1900" dirty="0"/>
              <a:t> </a:t>
            </a:r>
            <a:r>
              <a:rPr lang="fr-FR" sz="1900" dirty="0" err="1"/>
              <a:t>each</a:t>
            </a:r>
            <a:r>
              <a:rPr lang="fr-FR" sz="1900" dirty="0"/>
              <a:t> </a:t>
            </a:r>
            <a:r>
              <a:rPr lang="fr-FR" sz="1900" dirty="0" err="1"/>
              <a:t>others</a:t>
            </a:r>
            <a:r>
              <a:rPr lang="fr-FR" sz="1900" dirty="0"/>
              <a:t>, </a:t>
            </a:r>
            <a:r>
              <a:rPr lang="fr-FR" sz="1900" dirty="0" err="1"/>
              <a:t>lack</a:t>
            </a:r>
            <a:r>
              <a:rPr lang="fr-FR" sz="1900" dirty="0"/>
              <a:t> of global </a:t>
            </a:r>
            <a:r>
              <a:rPr lang="fr-FR" sz="1900" dirty="0" err="1"/>
              <a:t>view</a:t>
            </a:r>
            <a:endParaRPr lang="fr-FR" sz="1900" dirty="0"/>
          </a:p>
        </p:txBody>
      </p:sp>
    </p:spTree>
    <p:extLst>
      <p:ext uri="{BB962C8B-B14F-4D97-AF65-F5344CB8AC3E}">
        <p14:creationId xmlns:p14="http://schemas.microsoft.com/office/powerpoint/2010/main" val="2318831649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F2B6CA-C474-42C2-B809-98D0BE75A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200" dirty="0"/>
              <a:t>CAPIF </a:t>
            </a:r>
            <a:r>
              <a:rPr lang="fr-FR" sz="3200" dirty="0" err="1"/>
              <a:t>Core</a:t>
            </a:r>
            <a:r>
              <a:rPr lang="fr-FR" sz="3200" dirty="0"/>
              <a:t> </a:t>
            </a:r>
            <a:r>
              <a:rPr lang="fr-FR" sz="3200" dirty="0" err="1"/>
              <a:t>Function</a:t>
            </a:r>
            <a:br>
              <a:rPr lang="fr-FR" sz="3200" dirty="0"/>
            </a:br>
            <a:r>
              <a:rPr lang="fr-FR" sz="3200" dirty="0" err="1"/>
              <a:t>common</a:t>
            </a:r>
            <a:r>
              <a:rPr lang="fr-FR" sz="3200" dirty="0"/>
              <a:t> to SA2 and SA5 (for discussion)</a:t>
            </a:r>
          </a:p>
        </p:txBody>
      </p:sp>
      <p:sp>
        <p:nvSpPr>
          <p:cNvPr id="62" name="ZoneTexte 61">
            <a:extLst>
              <a:ext uri="{FF2B5EF4-FFF2-40B4-BE49-F238E27FC236}">
                <a16:creationId xmlns:a16="http://schemas.microsoft.com/office/drawing/2014/main" id="{30460A2D-C7F8-4639-81A4-7F7361867CDD}"/>
              </a:ext>
            </a:extLst>
          </p:cNvPr>
          <p:cNvSpPr txBox="1"/>
          <p:nvPr/>
        </p:nvSpPr>
        <p:spPr>
          <a:xfrm>
            <a:off x="2355288" y="1379205"/>
            <a:ext cx="2022404" cy="589291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0">
            <a:noAutofit/>
          </a:bodyPr>
          <a:lstStyle/>
          <a:p>
            <a:pPr algn="ctr"/>
            <a:endParaRPr lang="fr-FR" sz="700" dirty="0"/>
          </a:p>
        </p:txBody>
      </p:sp>
      <p:sp>
        <p:nvSpPr>
          <p:cNvPr id="63" name="ZoneTexte 62">
            <a:extLst>
              <a:ext uri="{FF2B5EF4-FFF2-40B4-BE49-F238E27FC236}">
                <a16:creationId xmlns:a16="http://schemas.microsoft.com/office/drawing/2014/main" id="{C607E272-2208-4D36-BF72-A101F89D5D83}"/>
              </a:ext>
            </a:extLst>
          </p:cNvPr>
          <p:cNvSpPr txBox="1"/>
          <p:nvPr/>
        </p:nvSpPr>
        <p:spPr>
          <a:xfrm>
            <a:off x="2347952" y="2308343"/>
            <a:ext cx="5577747" cy="398768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0">
            <a:noAutofit/>
          </a:bodyPr>
          <a:lstStyle/>
          <a:p>
            <a:pPr algn="ctr"/>
            <a:endParaRPr lang="fr-FR" sz="700" dirty="0"/>
          </a:p>
        </p:txBody>
      </p:sp>
      <p:sp>
        <p:nvSpPr>
          <p:cNvPr id="64" name="ZoneTexte 63">
            <a:extLst>
              <a:ext uri="{FF2B5EF4-FFF2-40B4-BE49-F238E27FC236}">
                <a16:creationId xmlns:a16="http://schemas.microsoft.com/office/drawing/2014/main" id="{3D03563F-F8D0-41C7-9947-E72519D9BE12}"/>
              </a:ext>
            </a:extLst>
          </p:cNvPr>
          <p:cNvSpPr txBox="1"/>
          <p:nvPr/>
        </p:nvSpPr>
        <p:spPr>
          <a:xfrm>
            <a:off x="2990743" y="1501679"/>
            <a:ext cx="886539" cy="2000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</a:t>
            </a:r>
            <a:r>
              <a:rPr lang="fr-FR" sz="700" dirty="0" err="1"/>
              <a:t>Invoker</a:t>
            </a:r>
            <a:endParaRPr lang="fr-FR" sz="700" dirty="0"/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E38AB068-C999-4E76-960C-2C3958A1CF12}"/>
              </a:ext>
            </a:extLst>
          </p:cNvPr>
          <p:cNvSpPr txBox="1"/>
          <p:nvPr/>
        </p:nvSpPr>
        <p:spPr>
          <a:xfrm>
            <a:off x="2934946" y="3577540"/>
            <a:ext cx="886539" cy="8463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fr-FR" sz="700" dirty="0"/>
          </a:p>
          <a:p>
            <a:pPr algn="ctr"/>
            <a:r>
              <a:rPr lang="fr-FR" sz="700" dirty="0"/>
              <a:t>CAPIF</a:t>
            </a:r>
          </a:p>
          <a:p>
            <a:pPr algn="ctr"/>
            <a:endParaRPr lang="fr-FR" sz="700" dirty="0"/>
          </a:p>
          <a:p>
            <a:pPr algn="ctr"/>
            <a:r>
              <a:rPr lang="fr-FR" sz="700" dirty="0" err="1"/>
              <a:t>Core</a:t>
            </a:r>
            <a:endParaRPr lang="fr-FR" sz="700" dirty="0"/>
          </a:p>
          <a:p>
            <a:pPr algn="ctr"/>
            <a:endParaRPr lang="fr-FR" sz="700" dirty="0"/>
          </a:p>
          <a:p>
            <a:pPr algn="ctr"/>
            <a:r>
              <a:rPr lang="fr-FR" sz="700" dirty="0" err="1"/>
              <a:t>Function</a:t>
            </a:r>
            <a:endParaRPr lang="fr-FR" sz="700" dirty="0"/>
          </a:p>
          <a:p>
            <a:pPr algn="ctr"/>
            <a:endParaRPr lang="fr-FR" sz="700" dirty="0"/>
          </a:p>
        </p:txBody>
      </p:sp>
      <p:sp>
        <p:nvSpPr>
          <p:cNvPr id="66" name="ZoneTexte 65">
            <a:extLst>
              <a:ext uri="{FF2B5EF4-FFF2-40B4-BE49-F238E27FC236}">
                <a16:creationId xmlns:a16="http://schemas.microsoft.com/office/drawing/2014/main" id="{C5B42709-AFF3-46AB-AC32-37498F6A27EC}"/>
              </a:ext>
            </a:extLst>
          </p:cNvPr>
          <p:cNvSpPr txBox="1"/>
          <p:nvPr/>
        </p:nvSpPr>
        <p:spPr>
          <a:xfrm>
            <a:off x="6279617" y="2694680"/>
            <a:ext cx="886539" cy="2000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</a:t>
            </a:r>
            <a:r>
              <a:rPr lang="fr-FR" sz="700" dirty="0" err="1"/>
              <a:t>Invoker</a:t>
            </a:r>
            <a:endParaRPr lang="fr-FR" sz="700" dirty="0"/>
          </a:p>
        </p:txBody>
      </p:sp>
      <p:sp>
        <p:nvSpPr>
          <p:cNvPr id="67" name="ZoneTexte 66">
            <a:extLst>
              <a:ext uri="{FF2B5EF4-FFF2-40B4-BE49-F238E27FC236}">
                <a16:creationId xmlns:a16="http://schemas.microsoft.com/office/drawing/2014/main" id="{9993FA20-BAE6-4C54-96B1-C535529FA8F4}"/>
              </a:ext>
            </a:extLst>
          </p:cNvPr>
          <p:cNvSpPr txBox="1"/>
          <p:nvPr/>
        </p:nvSpPr>
        <p:spPr>
          <a:xfrm>
            <a:off x="6161824" y="3593469"/>
            <a:ext cx="1122123" cy="2000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</a:t>
            </a:r>
            <a:r>
              <a:rPr lang="fr-FR" sz="700" dirty="0" err="1"/>
              <a:t>exposing</a:t>
            </a:r>
            <a:r>
              <a:rPr lang="fr-FR" sz="700" dirty="0"/>
              <a:t> </a:t>
            </a:r>
            <a:r>
              <a:rPr lang="fr-FR" sz="700" dirty="0" err="1"/>
              <a:t>function</a:t>
            </a:r>
            <a:endParaRPr lang="fr-FR" sz="700" dirty="0"/>
          </a:p>
        </p:txBody>
      </p:sp>
      <p:sp>
        <p:nvSpPr>
          <p:cNvPr id="68" name="ZoneTexte 67">
            <a:extLst>
              <a:ext uri="{FF2B5EF4-FFF2-40B4-BE49-F238E27FC236}">
                <a16:creationId xmlns:a16="http://schemas.microsoft.com/office/drawing/2014/main" id="{2F9BAC02-C55C-4530-85C0-FC9C4A1FB62B}"/>
              </a:ext>
            </a:extLst>
          </p:cNvPr>
          <p:cNvSpPr txBox="1"/>
          <p:nvPr/>
        </p:nvSpPr>
        <p:spPr>
          <a:xfrm>
            <a:off x="6161824" y="3887500"/>
            <a:ext cx="1122123" cy="2000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</a:t>
            </a:r>
            <a:r>
              <a:rPr lang="fr-FR" sz="700" dirty="0" err="1"/>
              <a:t>publishing</a:t>
            </a:r>
            <a:r>
              <a:rPr lang="fr-FR" sz="700" dirty="0"/>
              <a:t> </a:t>
            </a:r>
            <a:r>
              <a:rPr lang="fr-FR" sz="700" dirty="0" err="1"/>
              <a:t>function</a:t>
            </a:r>
            <a:endParaRPr lang="fr-FR" sz="700" dirty="0"/>
          </a:p>
        </p:txBody>
      </p:sp>
      <p:sp>
        <p:nvSpPr>
          <p:cNvPr id="69" name="ZoneTexte 68">
            <a:extLst>
              <a:ext uri="{FF2B5EF4-FFF2-40B4-BE49-F238E27FC236}">
                <a16:creationId xmlns:a16="http://schemas.microsoft.com/office/drawing/2014/main" id="{0D5F57F6-6F0D-43F7-B97D-64ACF3BC76B5}"/>
              </a:ext>
            </a:extLst>
          </p:cNvPr>
          <p:cNvSpPr txBox="1"/>
          <p:nvPr/>
        </p:nvSpPr>
        <p:spPr>
          <a:xfrm>
            <a:off x="6161824" y="4198069"/>
            <a:ext cx="1122123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management </a:t>
            </a:r>
            <a:r>
              <a:rPr lang="fr-FR" sz="700" dirty="0" err="1"/>
              <a:t>function</a:t>
            </a:r>
            <a:endParaRPr lang="fr-FR" sz="700" dirty="0"/>
          </a:p>
        </p:txBody>
      </p:sp>
      <p:sp>
        <p:nvSpPr>
          <p:cNvPr id="70" name="ZoneTexte 69">
            <a:extLst>
              <a:ext uri="{FF2B5EF4-FFF2-40B4-BE49-F238E27FC236}">
                <a16:creationId xmlns:a16="http://schemas.microsoft.com/office/drawing/2014/main" id="{53EE8AE5-5BC1-489C-8FCA-274AC749B771}"/>
              </a:ext>
            </a:extLst>
          </p:cNvPr>
          <p:cNvSpPr txBox="1"/>
          <p:nvPr/>
        </p:nvSpPr>
        <p:spPr>
          <a:xfrm>
            <a:off x="5904542" y="3369807"/>
            <a:ext cx="1475499" cy="13605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noAutofit/>
          </a:bodyPr>
          <a:lstStyle/>
          <a:p>
            <a:pPr algn="ctr"/>
            <a:endParaRPr lang="fr-FR" sz="700" dirty="0"/>
          </a:p>
        </p:txBody>
      </p:sp>
      <p:sp>
        <p:nvSpPr>
          <p:cNvPr id="71" name="ZoneTexte 70">
            <a:extLst>
              <a:ext uri="{FF2B5EF4-FFF2-40B4-BE49-F238E27FC236}">
                <a16:creationId xmlns:a16="http://schemas.microsoft.com/office/drawing/2014/main" id="{B5D9C01D-1D29-4392-B2D8-501397D2DAF7}"/>
              </a:ext>
            </a:extLst>
          </p:cNvPr>
          <p:cNvSpPr txBox="1"/>
          <p:nvPr/>
        </p:nvSpPr>
        <p:spPr>
          <a:xfrm>
            <a:off x="7332640" y="3861506"/>
            <a:ext cx="4411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>
                <a:solidFill>
                  <a:srgbClr val="FF0000"/>
                </a:solidFill>
              </a:rPr>
              <a:t>NEF</a:t>
            </a:r>
          </a:p>
        </p:txBody>
      </p:sp>
      <p:sp>
        <p:nvSpPr>
          <p:cNvPr id="72" name="ZoneTexte 71">
            <a:extLst>
              <a:ext uri="{FF2B5EF4-FFF2-40B4-BE49-F238E27FC236}">
                <a16:creationId xmlns:a16="http://schemas.microsoft.com/office/drawing/2014/main" id="{A376333E-7103-494D-A696-60FB0708DF3D}"/>
              </a:ext>
            </a:extLst>
          </p:cNvPr>
          <p:cNvSpPr txBox="1"/>
          <p:nvPr/>
        </p:nvSpPr>
        <p:spPr>
          <a:xfrm>
            <a:off x="2413282" y="2423644"/>
            <a:ext cx="899605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>
                <a:solidFill>
                  <a:srgbClr val="FF0000"/>
                </a:solidFill>
              </a:rPr>
              <a:t>NOP trust </a:t>
            </a:r>
            <a:r>
              <a:rPr lang="fr-FR" sz="700" dirty="0" err="1">
                <a:solidFill>
                  <a:srgbClr val="FF0000"/>
                </a:solidFill>
              </a:rPr>
              <a:t>domain</a:t>
            </a:r>
            <a:endParaRPr lang="fr-FR" sz="700" dirty="0">
              <a:solidFill>
                <a:srgbClr val="FF0000"/>
              </a:solidFill>
            </a:endParaRPr>
          </a:p>
        </p:txBody>
      </p:sp>
      <p:sp>
        <p:nvSpPr>
          <p:cNvPr id="73" name="ZoneTexte 72">
            <a:extLst>
              <a:ext uri="{FF2B5EF4-FFF2-40B4-BE49-F238E27FC236}">
                <a16:creationId xmlns:a16="http://schemas.microsoft.com/office/drawing/2014/main" id="{6A8A8395-B36E-4077-9A0D-CAE51FB1E3D7}"/>
              </a:ext>
            </a:extLst>
          </p:cNvPr>
          <p:cNvSpPr txBox="1"/>
          <p:nvPr/>
        </p:nvSpPr>
        <p:spPr>
          <a:xfrm>
            <a:off x="2355287" y="1713412"/>
            <a:ext cx="893193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>
                <a:solidFill>
                  <a:srgbClr val="FF0000"/>
                </a:solidFill>
              </a:rPr>
              <a:t>Customer </a:t>
            </a:r>
            <a:r>
              <a:rPr lang="fr-FR" sz="700" dirty="0" err="1">
                <a:solidFill>
                  <a:srgbClr val="FF0000"/>
                </a:solidFill>
              </a:rPr>
              <a:t>domain</a:t>
            </a:r>
            <a:endParaRPr lang="fr-FR" sz="700" dirty="0">
              <a:solidFill>
                <a:srgbClr val="FF0000"/>
              </a:solidFill>
            </a:endParaRPr>
          </a:p>
        </p:txBody>
      </p:sp>
      <p:cxnSp>
        <p:nvCxnSpPr>
          <p:cNvPr id="74" name="Connecteur droit 73">
            <a:extLst>
              <a:ext uri="{FF2B5EF4-FFF2-40B4-BE49-F238E27FC236}">
                <a16:creationId xmlns:a16="http://schemas.microsoft.com/office/drawing/2014/main" id="{9800E0E4-4BAC-4A78-BF0D-45607C566C96}"/>
              </a:ext>
            </a:extLst>
          </p:cNvPr>
          <p:cNvCxnSpPr>
            <a:cxnSpLocks/>
            <a:stCxn id="64" idx="2"/>
          </p:cNvCxnSpPr>
          <p:nvPr/>
        </p:nvCxnSpPr>
        <p:spPr bwMode="auto">
          <a:xfrm>
            <a:off x="3434013" y="1701734"/>
            <a:ext cx="3264075" cy="190551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5" name="Connecteur droit 74">
            <a:extLst>
              <a:ext uri="{FF2B5EF4-FFF2-40B4-BE49-F238E27FC236}">
                <a16:creationId xmlns:a16="http://schemas.microsoft.com/office/drawing/2014/main" id="{BB6CD347-4484-42A7-B84A-46EDB2E361A8}"/>
              </a:ext>
            </a:extLst>
          </p:cNvPr>
          <p:cNvCxnSpPr>
            <a:cxnSpLocks/>
            <a:stCxn id="64" idx="2"/>
            <a:endCxn id="65" idx="0"/>
          </p:cNvCxnSpPr>
          <p:nvPr/>
        </p:nvCxnSpPr>
        <p:spPr bwMode="auto">
          <a:xfrm flipH="1">
            <a:off x="3378216" y="1701734"/>
            <a:ext cx="55797" cy="187580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ADF9D3F6-BE3D-42B1-B5DB-FC637F233DE9}"/>
              </a:ext>
            </a:extLst>
          </p:cNvPr>
          <p:cNvCxnSpPr/>
          <p:nvPr/>
        </p:nvCxnSpPr>
        <p:spPr bwMode="auto">
          <a:xfrm flipH="1">
            <a:off x="3821485" y="3646677"/>
            <a:ext cx="2340339" cy="6285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7" name="Connecteur droit 76">
            <a:extLst>
              <a:ext uri="{FF2B5EF4-FFF2-40B4-BE49-F238E27FC236}">
                <a16:creationId xmlns:a16="http://schemas.microsoft.com/office/drawing/2014/main" id="{4B5D26C2-88BB-4FA9-AED2-2F970039EFF6}"/>
              </a:ext>
            </a:extLst>
          </p:cNvPr>
          <p:cNvCxnSpPr/>
          <p:nvPr/>
        </p:nvCxnSpPr>
        <p:spPr bwMode="auto">
          <a:xfrm flipH="1">
            <a:off x="3821485" y="3979795"/>
            <a:ext cx="2340339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8" name="Connecteur droit 77">
            <a:extLst>
              <a:ext uri="{FF2B5EF4-FFF2-40B4-BE49-F238E27FC236}">
                <a16:creationId xmlns:a16="http://schemas.microsoft.com/office/drawing/2014/main" id="{8D6A6DD7-115E-4271-93E2-0D70F757D2E7}"/>
              </a:ext>
            </a:extLst>
          </p:cNvPr>
          <p:cNvCxnSpPr/>
          <p:nvPr/>
        </p:nvCxnSpPr>
        <p:spPr bwMode="auto">
          <a:xfrm flipH="1" flipV="1">
            <a:off x="3821485" y="4198069"/>
            <a:ext cx="2340339" cy="15884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9" name="Connecteur droit 78">
            <a:extLst>
              <a:ext uri="{FF2B5EF4-FFF2-40B4-BE49-F238E27FC236}">
                <a16:creationId xmlns:a16="http://schemas.microsoft.com/office/drawing/2014/main" id="{078D1AC4-5563-40D2-BBB4-7C0EE7AA1271}"/>
              </a:ext>
            </a:extLst>
          </p:cNvPr>
          <p:cNvCxnSpPr>
            <a:stCxn id="66" idx="2"/>
          </p:cNvCxnSpPr>
          <p:nvPr/>
        </p:nvCxnSpPr>
        <p:spPr bwMode="auto">
          <a:xfrm flipH="1">
            <a:off x="6698088" y="2894735"/>
            <a:ext cx="24799" cy="69873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0" name="Connecteur droit 79">
            <a:extLst>
              <a:ext uri="{FF2B5EF4-FFF2-40B4-BE49-F238E27FC236}">
                <a16:creationId xmlns:a16="http://schemas.microsoft.com/office/drawing/2014/main" id="{25F15648-1D60-429A-BE88-B014BCBFAC49}"/>
              </a:ext>
            </a:extLst>
          </p:cNvPr>
          <p:cNvCxnSpPr>
            <a:stCxn id="66" idx="2"/>
          </p:cNvCxnSpPr>
          <p:nvPr/>
        </p:nvCxnSpPr>
        <p:spPr bwMode="auto">
          <a:xfrm flipH="1">
            <a:off x="3678896" y="2894735"/>
            <a:ext cx="3043991" cy="68280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1" name="ZoneTexte 80">
            <a:extLst>
              <a:ext uri="{FF2B5EF4-FFF2-40B4-BE49-F238E27FC236}">
                <a16:creationId xmlns:a16="http://schemas.microsoft.com/office/drawing/2014/main" id="{396298F3-AEB5-4482-9B13-2EE3D95C8CBB}"/>
              </a:ext>
            </a:extLst>
          </p:cNvPr>
          <p:cNvSpPr txBox="1"/>
          <p:nvPr/>
        </p:nvSpPr>
        <p:spPr>
          <a:xfrm>
            <a:off x="3924095" y="3220508"/>
            <a:ext cx="52770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CAPIF-1</a:t>
            </a:r>
          </a:p>
        </p:txBody>
      </p:sp>
      <p:sp>
        <p:nvSpPr>
          <p:cNvPr id="82" name="ZoneTexte 81">
            <a:extLst>
              <a:ext uri="{FF2B5EF4-FFF2-40B4-BE49-F238E27FC236}">
                <a16:creationId xmlns:a16="http://schemas.microsoft.com/office/drawing/2014/main" id="{0F8FED6D-959F-4058-81AD-8A0B4EEE37A4}"/>
              </a:ext>
            </a:extLst>
          </p:cNvPr>
          <p:cNvSpPr txBox="1"/>
          <p:nvPr/>
        </p:nvSpPr>
        <p:spPr>
          <a:xfrm>
            <a:off x="2845909" y="2867308"/>
            <a:ext cx="5774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CAPIF-1e</a:t>
            </a:r>
          </a:p>
        </p:txBody>
      </p:sp>
      <p:sp>
        <p:nvSpPr>
          <p:cNvPr id="83" name="ZoneTexte 82">
            <a:extLst>
              <a:ext uri="{FF2B5EF4-FFF2-40B4-BE49-F238E27FC236}">
                <a16:creationId xmlns:a16="http://schemas.microsoft.com/office/drawing/2014/main" id="{68401838-2585-417A-9C57-5A46307433D3}"/>
              </a:ext>
            </a:extLst>
          </p:cNvPr>
          <p:cNvSpPr txBox="1"/>
          <p:nvPr/>
        </p:nvSpPr>
        <p:spPr>
          <a:xfrm>
            <a:off x="4924190" y="2406140"/>
            <a:ext cx="5774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CAPIF-2e</a:t>
            </a:r>
          </a:p>
        </p:txBody>
      </p:sp>
      <p:sp>
        <p:nvSpPr>
          <p:cNvPr id="84" name="ZoneTexte 83">
            <a:extLst>
              <a:ext uri="{FF2B5EF4-FFF2-40B4-BE49-F238E27FC236}">
                <a16:creationId xmlns:a16="http://schemas.microsoft.com/office/drawing/2014/main" id="{3225AD9F-36DB-48E8-9831-82E6EB8DDE1A}"/>
              </a:ext>
            </a:extLst>
          </p:cNvPr>
          <p:cNvSpPr txBox="1"/>
          <p:nvPr/>
        </p:nvSpPr>
        <p:spPr>
          <a:xfrm>
            <a:off x="6699523" y="3186833"/>
            <a:ext cx="52770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CAPIF-2</a:t>
            </a:r>
          </a:p>
        </p:txBody>
      </p:sp>
      <p:sp>
        <p:nvSpPr>
          <p:cNvPr id="85" name="ZoneTexte 84">
            <a:extLst>
              <a:ext uri="{FF2B5EF4-FFF2-40B4-BE49-F238E27FC236}">
                <a16:creationId xmlns:a16="http://schemas.microsoft.com/office/drawing/2014/main" id="{3B25ED0A-6D51-45E3-A1AA-FC49ECF5172A}"/>
              </a:ext>
            </a:extLst>
          </p:cNvPr>
          <p:cNvSpPr txBox="1"/>
          <p:nvPr/>
        </p:nvSpPr>
        <p:spPr>
          <a:xfrm>
            <a:off x="4612931" y="3487150"/>
            <a:ext cx="52770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CAPIF-3</a:t>
            </a:r>
          </a:p>
        </p:txBody>
      </p:sp>
      <p:sp>
        <p:nvSpPr>
          <p:cNvPr id="86" name="ZoneTexte 85">
            <a:extLst>
              <a:ext uri="{FF2B5EF4-FFF2-40B4-BE49-F238E27FC236}">
                <a16:creationId xmlns:a16="http://schemas.microsoft.com/office/drawing/2014/main" id="{6016BA78-14E6-4CA2-9C4C-742D4D8BD689}"/>
              </a:ext>
            </a:extLst>
          </p:cNvPr>
          <p:cNvSpPr txBox="1"/>
          <p:nvPr/>
        </p:nvSpPr>
        <p:spPr>
          <a:xfrm>
            <a:off x="4587016" y="3797011"/>
            <a:ext cx="52770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CAPIF-4</a:t>
            </a:r>
          </a:p>
        </p:txBody>
      </p:sp>
      <p:sp>
        <p:nvSpPr>
          <p:cNvPr id="87" name="ZoneTexte 86">
            <a:extLst>
              <a:ext uri="{FF2B5EF4-FFF2-40B4-BE49-F238E27FC236}">
                <a16:creationId xmlns:a16="http://schemas.microsoft.com/office/drawing/2014/main" id="{00B1761D-01AE-42C5-807D-23B6883407B4}"/>
              </a:ext>
            </a:extLst>
          </p:cNvPr>
          <p:cNvSpPr txBox="1"/>
          <p:nvPr/>
        </p:nvSpPr>
        <p:spPr>
          <a:xfrm>
            <a:off x="4589683" y="4067276"/>
            <a:ext cx="52770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CAPIF-5</a:t>
            </a:r>
          </a:p>
        </p:txBody>
      </p:sp>
      <p:sp>
        <p:nvSpPr>
          <p:cNvPr id="94" name="ZoneTexte 93">
            <a:extLst>
              <a:ext uri="{FF2B5EF4-FFF2-40B4-BE49-F238E27FC236}">
                <a16:creationId xmlns:a16="http://schemas.microsoft.com/office/drawing/2014/main" id="{9606B8A1-072A-4C20-AAA9-BC9D46DB2AF0}"/>
              </a:ext>
            </a:extLst>
          </p:cNvPr>
          <p:cNvSpPr txBox="1"/>
          <p:nvPr/>
        </p:nvSpPr>
        <p:spPr>
          <a:xfrm>
            <a:off x="5933118" y="4527911"/>
            <a:ext cx="1416602" cy="2000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Provider </a:t>
            </a:r>
            <a:r>
              <a:rPr lang="fr-FR" sz="700" dirty="0" err="1"/>
              <a:t>domain</a:t>
            </a:r>
            <a:r>
              <a:rPr lang="fr-FR" sz="700" dirty="0"/>
              <a:t> </a:t>
            </a:r>
            <a:r>
              <a:rPr lang="fr-FR" sz="700" dirty="0" err="1"/>
              <a:t>functions</a:t>
            </a:r>
            <a:endParaRPr lang="fr-FR" sz="700" dirty="0"/>
          </a:p>
        </p:txBody>
      </p:sp>
      <p:sp>
        <p:nvSpPr>
          <p:cNvPr id="61" name="ZoneTexte 60">
            <a:extLst>
              <a:ext uri="{FF2B5EF4-FFF2-40B4-BE49-F238E27FC236}">
                <a16:creationId xmlns:a16="http://schemas.microsoft.com/office/drawing/2014/main" id="{0844E771-AF61-44DB-91BC-CA4ED857A1F9}"/>
              </a:ext>
            </a:extLst>
          </p:cNvPr>
          <p:cNvSpPr txBox="1"/>
          <p:nvPr/>
        </p:nvSpPr>
        <p:spPr>
          <a:xfrm>
            <a:off x="6161824" y="5045932"/>
            <a:ext cx="1122123" cy="2000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</a:t>
            </a:r>
            <a:r>
              <a:rPr lang="fr-FR" sz="700" dirty="0" err="1"/>
              <a:t>exposing</a:t>
            </a:r>
            <a:r>
              <a:rPr lang="fr-FR" sz="700" dirty="0"/>
              <a:t> </a:t>
            </a:r>
            <a:r>
              <a:rPr lang="fr-FR" sz="700" dirty="0" err="1"/>
              <a:t>function</a:t>
            </a:r>
            <a:endParaRPr lang="fr-FR" sz="700" dirty="0"/>
          </a:p>
        </p:txBody>
      </p:sp>
      <p:sp>
        <p:nvSpPr>
          <p:cNvPr id="88" name="ZoneTexte 87">
            <a:extLst>
              <a:ext uri="{FF2B5EF4-FFF2-40B4-BE49-F238E27FC236}">
                <a16:creationId xmlns:a16="http://schemas.microsoft.com/office/drawing/2014/main" id="{647A95B9-1CB8-4942-AE51-07D8CC675222}"/>
              </a:ext>
            </a:extLst>
          </p:cNvPr>
          <p:cNvSpPr txBox="1"/>
          <p:nvPr/>
        </p:nvSpPr>
        <p:spPr>
          <a:xfrm>
            <a:off x="6161824" y="5339963"/>
            <a:ext cx="1122123" cy="2000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</a:t>
            </a:r>
            <a:r>
              <a:rPr lang="fr-FR" sz="700" dirty="0" err="1"/>
              <a:t>publishing</a:t>
            </a:r>
            <a:r>
              <a:rPr lang="fr-FR" sz="700" dirty="0"/>
              <a:t> </a:t>
            </a:r>
            <a:r>
              <a:rPr lang="fr-FR" sz="700" dirty="0" err="1"/>
              <a:t>function</a:t>
            </a:r>
            <a:endParaRPr lang="fr-FR" sz="700" dirty="0"/>
          </a:p>
        </p:txBody>
      </p:sp>
      <p:sp>
        <p:nvSpPr>
          <p:cNvPr id="89" name="ZoneTexte 88">
            <a:extLst>
              <a:ext uri="{FF2B5EF4-FFF2-40B4-BE49-F238E27FC236}">
                <a16:creationId xmlns:a16="http://schemas.microsoft.com/office/drawing/2014/main" id="{2D1701E7-E9A3-4B8D-8447-DA1DAAC9E33C}"/>
              </a:ext>
            </a:extLst>
          </p:cNvPr>
          <p:cNvSpPr txBox="1"/>
          <p:nvPr/>
        </p:nvSpPr>
        <p:spPr>
          <a:xfrm>
            <a:off x="6161824" y="5650532"/>
            <a:ext cx="1122123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management </a:t>
            </a:r>
            <a:r>
              <a:rPr lang="fr-FR" sz="700" dirty="0" err="1"/>
              <a:t>function</a:t>
            </a:r>
            <a:endParaRPr lang="fr-FR" sz="700" dirty="0"/>
          </a:p>
        </p:txBody>
      </p:sp>
      <p:sp>
        <p:nvSpPr>
          <p:cNvPr id="90" name="ZoneTexte 89">
            <a:extLst>
              <a:ext uri="{FF2B5EF4-FFF2-40B4-BE49-F238E27FC236}">
                <a16:creationId xmlns:a16="http://schemas.microsoft.com/office/drawing/2014/main" id="{518DF66C-1D2F-4216-BA23-21239E365F20}"/>
              </a:ext>
            </a:extLst>
          </p:cNvPr>
          <p:cNvSpPr txBox="1"/>
          <p:nvPr/>
        </p:nvSpPr>
        <p:spPr>
          <a:xfrm>
            <a:off x="5904542" y="4822270"/>
            <a:ext cx="1475499" cy="13605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noAutofit/>
          </a:bodyPr>
          <a:lstStyle/>
          <a:p>
            <a:pPr algn="ctr"/>
            <a:endParaRPr lang="fr-FR" sz="700" dirty="0"/>
          </a:p>
        </p:txBody>
      </p:sp>
      <p:sp>
        <p:nvSpPr>
          <p:cNvPr id="93" name="ZoneTexte 92">
            <a:extLst>
              <a:ext uri="{FF2B5EF4-FFF2-40B4-BE49-F238E27FC236}">
                <a16:creationId xmlns:a16="http://schemas.microsoft.com/office/drawing/2014/main" id="{E166BD26-3568-471E-AD4A-BBFB981F856F}"/>
              </a:ext>
            </a:extLst>
          </p:cNvPr>
          <p:cNvSpPr txBox="1"/>
          <p:nvPr/>
        </p:nvSpPr>
        <p:spPr>
          <a:xfrm>
            <a:off x="7370740" y="5313969"/>
            <a:ext cx="93326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>
                <a:solidFill>
                  <a:srgbClr val="FF0000"/>
                </a:solidFill>
              </a:rPr>
              <a:t>MF (EGMF?)</a:t>
            </a:r>
          </a:p>
        </p:txBody>
      </p:sp>
      <p:sp>
        <p:nvSpPr>
          <p:cNvPr id="98" name="ZoneTexte 97">
            <a:extLst>
              <a:ext uri="{FF2B5EF4-FFF2-40B4-BE49-F238E27FC236}">
                <a16:creationId xmlns:a16="http://schemas.microsoft.com/office/drawing/2014/main" id="{E10A430C-D6ED-4F54-87E9-1A4231A08D46}"/>
              </a:ext>
            </a:extLst>
          </p:cNvPr>
          <p:cNvSpPr txBox="1"/>
          <p:nvPr/>
        </p:nvSpPr>
        <p:spPr>
          <a:xfrm>
            <a:off x="5933118" y="5980374"/>
            <a:ext cx="1416602" cy="2000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Provider </a:t>
            </a:r>
            <a:r>
              <a:rPr lang="fr-FR" sz="700" dirty="0" err="1"/>
              <a:t>domain</a:t>
            </a:r>
            <a:r>
              <a:rPr lang="fr-FR" sz="700" dirty="0"/>
              <a:t> </a:t>
            </a:r>
            <a:r>
              <a:rPr lang="fr-FR" sz="700" dirty="0" err="1"/>
              <a:t>functions</a:t>
            </a:r>
            <a:endParaRPr lang="fr-FR" sz="700" dirty="0"/>
          </a:p>
        </p:txBody>
      </p:sp>
      <p:cxnSp>
        <p:nvCxnSpPr>
          <p:cNvPr id="99" name="Connecteur droit 98">
            <a:extLst>
              <a:ext uri="{FF2B5EF4-FFF2-40B4-BE49-F238E27FC236}">
                <a16:creationId xmlns:a16="http://schemas.microsoft.com/office/drawing/2014/main" id="{347AE34C-6B80-4455-AA19-6BD278C16142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3821485" y="4267331"/>
            <a:ext cx="2340339" cy="88893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0" name="ZoneTexte 99">
            <a:extLst>
              <a:ext uri="{FF2B5EF4-FFF2-40B4-BE49-F238E27FC236}">
                <a16:creationId xmlns:a16="http://schemas.microsoft.com/office/drawing/2014/main" id="{E9E20983-D011-4800-A54D-222562112ED5}"/>
              </a:ext>
            </a:extLst>
          </p:cNvPr>
          <p:cNvSpPr txBox="1"/>
          <p:nvPr/>
        </p:nvSpPr>
        <p:spPr>
          <a:xfrm>
            <a:off x="4600546" y="4446579"/>
            <a:ext cx="52770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CAPIF-3</a:t>
            </a:r>
          </a:p>
        </p:txBody>
      </p:sp>
      <p:cxnSp>
        <p:nvCxnSpPr>
          <p:cNvPr id="101" name="Connecteur droit 100">
            <a:extLst>
              <a:ext uri="{FF2B5EF4-FFF2-40B4-BE49-F238E27FC236}">
                <a16:creationId xmlns:a16="http://schemas.microsoft.com/office/drawing/2014/main" id="{5B4A6816-469E-406B-8EA6-5049B353F0B2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3810060" y="4354811"/>
            <a:ext cx="2357954" cy="108518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2" name="Connecteur droit 101">
            <a:extLst>
              <a:ext uri="{FF2B5EF4-FFF2-40B4-BE49-F238E27FC236}">
                <a16:creationId xmlns:a16="http://schemas.microsoft.com/office/drawing/2014/main" id="{25F03602-5E65-4495-A414-39B85AE78BCF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3386643" y="4433730"/>
            <a:ext cx="2781370" cy="140223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3" name="ZoneTexte 102">
            <a:extLst>
              <a:ext uri="{FF2B5EF4-FFF2-40B4-BE49-F238E27FC236}">
                <a16:creationId xmlns:a16="http://schemas.microsoft.com/office/drawing/2014/main" id="{7CCB9878-9C5C-4871-B47A-C4A5944FA99F}"/>
              </a:ext>
            </a:extLst>
          </p:cNvPr>
          <p:cNvSpPr txBox="1"/>
          <p:nvPr/>
        </p:nvSpPr>
        <p:spPr>
          <a:xfrm>
            <a:off x="4843489" y="4998004"/>
            <a:ext cx="52770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CAPIF-4</a:t>
            </a:r>
          </a:p>
        </p:txBody>
      </p:sp>
      <p:sp>
        <p:nvSpPr>
          <p:cNvPr id="104" name="ZoneTexte 103">
            <a:extLst>
              <a:ext uri="{FF2B5EF4-FFF2-40B4-BE49-F238E27FC236}">
                <a16:creationId xmlns:a16="http://schemas.microsoft.com/office/drawing/2014/main" id="{8EC8CA0B-0011-4DA7-A6A5-2B12F3BB0CE8}"/>
              </a:ext>
            </a:extLst>
          </p:cNvPr>
          <p:cNvSpPr txBox="1"/>
          <p:nvPr/>
        </p:nvSpPr>
        <p:spPr>
          <a:xfrm>
            <a:off x="4587015" y="5245530"/>
            <a:ext cx="52770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CAPIF-5</a:t>
            </a:r>
          </a:p>
        </p:txBody>
      </p:sp>
      <p:cxnSp>
        <p:nvCxnSpPr>
          <p:cNvPr id="105" name="Connecteur droit 104">
            <a:extLst>
              <a:ext uri="{FF2B5EF4-FFF2-40B4-BE49-F238E27FC236}">
                <a16:creationId xmlns:a16="http://schemas.microsoft.com/office/drawing/2014/main" id="{2EA854D3-BD20-4D02-9320-98F4C1F47760}"/>
              </a:ext>
            </a:extLst>
          </p:cNvPr>
          <p:cNvCxnSpPr>
            <a:cxnSpLocks/>
          </p:cNvCxnSpPr>
          <p:nvPr/>
        </p:nvCxnSpPr>
        <p:spPr bwMode="auto">
          <a:xfrm>
            <a:off x="3416964" y="1717664"/>
            <a:ext cx="2766559" cy="334086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6" name="ZoneTexte 105">
            <a:extLst>
              <a:ext uri="{FF2B5EF4-FFF2-40B4-BE49-F238E27FC236}">
                <a16:creationId xmlns:a16="http://schemas.microsoft.com/office/drawing/2014/main" id="{EE15436F-0D83-4409-878C-D3D40E360FBE}"/>
              </a:ext>
            </a:extLst>
          </p:cNvPr>
          <p:cNvSpPr txBox="1"/>
          <p:nvPr/>
        </p:nvSpPr>
        <p:spPr>
          <a:xfrm>
            <a:off x="4120924" y="2570440"/>
            <a:ext cx="5774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CAPIF-2e</a:t>
            </a:r>
          </a:p>
        </p:txBody>
      </p:sp>
      <p:cxnSp>
        <p:nvCxnSpPr>
          <p:cNvPr id="107" name="Connecteur droit 106">
            <a:extLst>
              <a:ext uri="{FF2B5EF4-FFF2-40B4-BE49-F238E27FC236}">
                <a16:creationId xmlns:a16="http://schemas.microsoft.com/office/drawing/2014/main" id="{4CABB7E3-5F34-4CCE-A922-89A1FAA1B5EE}"/>
              </a:ext>
            </a:extLst>
          </p:cNvPr>
          <p:cNvCxnSpPr>
            <a:cxnSpLocks/>
          </p:cNvCxnSpPr>
          <p:nvPr/>
        </p:nvCxnSpPr>
        <p:spPr bwMode="auto">
          <a:xfrm>
            <a:off x="7667625" y="2770495"/>
            <a:ext cx="0" cy="242756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8" name="Connecteur droit 107">
            <a:extLst>
              <a:ext uri="{FF2B5EF4-FFF2-40B4-BE49-F238E27FC236}">
                <a16:creationId xmlns:a16="http://schemas.microsoft.com/office/drawing/2014/main" id="{446AEE4B-835E-457E-92FE-5EB8234A4CCD}"/>
              </a:ext>
            </a:extLst>
          </p:cNvPr>
          <p:cNvCxnSpPr>
            <a:cxnSpLocks/>
          </p:cNvCxnSpPr>
          <p:nvPr/>
        </p:nvCxnSpPr>
        <p:spPr bwMode="auto">
          <a:xfrm flipH="1">
            <a:off x="7166156" y="2770495"/>
            <a:ext cx="501469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9" name="Connecteur droit 108">
            <a:extLst>
              <a:ext uri="{FF2B5EF4-FFF2-40B4-BE49-F238E27FC236}">
                <a16:creationId xmlns:a16="http://schemas.microsoft.com/office/drawing/2014/main" id="{2B84E270-351B-45E2-B068-AA4146FD9B81}"/>
              </a:ext>
            </a:extLst>
          </p:cNvPr>
          <p:cNvCxnSpPr>
            <a:cxnSpLocks/>
          </p:cNvCxnSpPr>
          <p:nvPr/>
        </p:nvCxnSpPr>
        <p:spPr bwMode="auto">
          <a:xfrm flipH="1">
            <a:off x="7283948" y="5207584"/>
            <a:ext cx="383677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0" name="ZoneTexte 109">
            <a:extLst>
              <a:ext uri="{FF2B5EF4-FFF2-40B4-BE49-F238E27FC236}">
                <a16:creationId xmlns:a16="http://schemas.microsoft.com/office/drawing/2014/main" id="{F2D3E1FF-3B24-4C15-8188-DBCFBE1F3316}"/>
              </a:ext>
            </a:extLst>
          </p:cNvPr>
          <p:cNvSpPr txBox="1"/>
          <p:nvPr/>
        </p:nvSpPr>
        <p:spPr>
          <a:xfrm>
            <a:off x="7153036" y="2795896"/>
            <a:ext cx="52770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CAPIF-2</a:t>
            </a:r>
          </a:p>
        </p:txBody>
      </p:sp>
    </p:spTree>
    <p:extLst>
      <p:ext uri="{BB962C8B-B14F-4D97-AF65-F5344CB8AC3E}">
        <p14:creationId xmlns:p14="http://schemas.microsoft.com/office/powerpoint/2010/main" val="301382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753FC56-46E1-4845-A512-B594B04823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0" y="1579034"/>
            <a:ext cx="11353800" cy="2317105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The WG is asked to endorse the following: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400" dirty="0"/>
          </a:p>
          <a:p>
            <a:pPr lvl="1">
              <a:buClrTx/>
              <a:buFont typeface="Wingdings" panose="05000000000000000000" pitchFamily="2" charset="2"/>
              <a:buChar char="Ø"/>
            </a:pPr>
            <a:r>
              <a:rPr lang="en-US" sz="1800" dirty="0"/>
              <a:t>Send a LS to SA6 (Cc. SA) asking their feedback on the proposed potential deployment models in this DP.</a:t>
            </a:r>
          </a:p>
          <a:p>
            <a:pPr lvl="1">
              <a:buClrTx/>
              <a:buFont typeface="Wingdings" panose="05000000000000000000" pitchFamily="2" charset="2"/>
              <a:buChar char="Ø"/>
            </a:pPr>
            <a:endParaRPr lang="en-US" sz="1800" dirty="0"/>
          </a:p>
          <a:p>
            <a:pPr lvl="1">
              <a:buClrTx/>
              <a:buFont typeface="Wingdings" panose="05000000000000000000" pitchFamily="2" charset="2"/>
              <a:buChar char="Ø"/>
            </a:pPr>
            <a:r>
              <a:rPr lang="en-US" sz="1800" dirty="0"/>
              <a:t>In parallel, investigate if and to which extent, CAPIF is suitable to address 5G (including network slice) management capabilities exposure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919FF29-F343-45CB-88FD-0A3669F73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Proposal</a:t>
            </a:r>
            <a:r>
              <a:rPr lang="fr-FR" dirty="0"/>
              <a:t> No. 2</a:t>
            </a:r>
          </a:p>
        </p:txBody>
      </p:sp>
    </p:spTree>
    <p:extLst>
      <p:ext uri="{BB962C8B-B14F-4D97-AF65-F5344CB8AC3E}">
        <p14:creationId xmlns:p14="http://schemas.microsoft.com/office/powerpoint/2010/main" val="2610734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355" y="2909384"/>
            <a:ext cx="5038839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189" indent="-457189">
              <a:buSzPct val="100000"/>
              <a:buFont typeface="+mj-lt"/>
              <a:buAutoNum type="arabicPeriod"/>
            </a:pPr>
            <a:r>
              <a:rPr lang="fr-FR" sz="2400" dirty="0" err="1"/>
              <a:t>Exposure</a:t>
            </a:r>
            <a:r>
              <a:rPr lang="fr-FR" sz="2400" dirty="0"/>
              <a:t> of 5G </a:t>
            </a:r>
            <a:r>
              <a:rPr lang="fr-FR" sz="2400" dirty="0" err="1"/>
              <a:t>capabilities</a:t>
            </a:r>
            <a:r>
              <a:rPr lang="fr-FR" sz="2400" dirty="0"/>
              <a:t> (in </a:t>
            </a:r>
            <a:r>
              <a:rPr lang="fr-FR" sz="2400" dirty="0" err="1"/>
              <a:t>general</a:t>
            </a:r>
            <a:r>
              <a:rPr lang="fr-FR" sz="2400" dirty="0"/>
              <a:t>) </a:t>
            </a:r>
            <a:r>
              <a:rPr lang="fr-FR" sz="2400" dirty="0" err="1"/>
              <a:t>is</a:t>
            </a:r>
            <a:r>
              <a:rPr lang="fr-FR" sz="2400" dirty="0"/>
              <a:t> part of use cases and </a:t>
            </a:r>
            <a:r>
              <a:rPr lang="fr-FR" sz="2400" dirty="0" err="1"/>
              <a:t>requirements</a:t>
            </a:r>
            <a:r>
              <a:rPr lang="fr-FR" sz="2400" dirty="0"/>
              <a:t> </a:t>
            </a:r>
            <a:r>
              <a:rPr lang="fr-FR" sz="2400" dirty="0" err="1"/>
              <a:t>expressed</a:t>
            </a:r>
            <a:r>
              <a:rPr lang="fr-FR" sz="2400" dirty="0"/>
              <a:t> by (</a:t>
            </a:r>
            <a:r>
              <a:rPr lang="fr-FR" sz="2400" dirty="0" err="1"/>
              <a:t>potential</a:t>
            </a:r>
            <a:r>
              <a:rPr lang="fr-FR" sz="2400" dirty="0"/>
              <a:t>) B2B </a:t>
            </a:r>
            <a:r>
              <a:rPr lang="fr-FR" sz="2400" dirty="0" err="1"/>
              <a:t>customers</a:t>
            </a:r>
            <a:r>
              <a:rPr lang="fr-FR" sz="2400" dirty="0"/>
              <a:t>, e.g. by (non-exhaustive </a:t>
            </a:r>
            <a:r>
              <a:rPr lang="fr-FR" sz="2400" dirty="0" err="1"/>
              <a:t>list</a:t>
            </a:r>
            <a:r>
              <a:rPr lang="fr-FR" sz="2400" dirty="0"/>
              <a:t>):</a:t>
            </a:r>
          </a:p>
          <a:p>
            <a:pPr marL="838189" lvl="1" indent="-457189">
              <a:buSzPct val="100000"/>
              <a:buFont typeface="+mj-lt"/>
              <a:buAutoNum type="arabicPeriod"/>
            </a:pPr>
            <a:r>
              <a:rPr lang="fr-FR" sz="1900" dirty="0"/>
              <a:t>5G-ACIA (</a:t>
            </a:r>
            <a:r>
              <a:rPr lang="fr-FR" sz="1900" dirty="0" err="1"/>
              <a:t>see</a:t>
            </a:r>
            <a:r>
              <a:rPr lang="fr-FR" sz="1900" dirty="0"/>
              <a:t> </a:t>
            </a:r>
            <a:r>
              <a:rPr lang="fr-FR" sz="1900" dirty="0">
                <a:hlinkClick r:id="rId2"/>
              </a:rPr>
              <a:t>https://5g-acia.org/whitepapers/exposure-of-5g-capabilities-for-connected-industries-and-automation-applications-2/</a:t>
            </a:r>
            <a:r>
              <a:rPr lang="fr-FR" sz="1900" dirty="0"/>
              <a:t>)</a:t>
            </a:r>
          </a:p>
          <a:p>
            <a:pPr marL="838189" lvl="1" indent="-457189">
              <a:buSzPct val="100000"/>
              <a:buFont typeface="+mj-lt"/>
              <a:buAutoNum type="arabicPeriod"/>
            </a:pPr>
            <a:r>
              <a:rPr lang="fr-FR" sz="1900" dirty="0"/>
              <a:t>5G </a:t>
            </a:r>
            <a:r>
              <a:rPr lang="fr-FR" sz="1900" dirty="0" err="1"/>
              <a:t>Slicing</a:t>
            </a:r>
            <a:r>
              <a:rPr lang="fr-FR" sz="1900" dirty="0"/>
              <a:t> Association (</a:t>
            </a:r>
            <a:r>
              <a:rPr lang="fr-FR" sz="1900" dirty="0" err="1"/>
              <a:t>see</a:t>
            </a:r>
            <a:r>
              <a:rPr lang="fr-FR" sz="1900" dirty="0"/>
              <a:t> </a:t>
            </a:r>
            <a:r>
              <a:rPr lang="fr-FR" sz="1900" dirty="0">
                <a:hlinkClick r:id="rId3"/>
              </a:rPr>
              <a:t>https://www.5g-sa.org/page161</a:t>
            </a:r>
            <a:r>
              <a:rPr lang="fr-FR" sz="1900" dirty="0"/>
              <a:t>)</a:t>
            </a:r>
          </a:p>
          <a:p>
            <a:pPr marL="838189" lvl="1" indent="-457189">
              <a:buSzPct val="100000"/>
              <a:buFont typeface="+mj-lt"/>
              <a:buAutoNum type="arabicPeriod"/>
            </a:pPr>
            <a:r>
              <a:rPr lang="fr-FR" sz="1900" dirty="0"/>
              <a:t>SA1 - cf. TS </a:t>
            </a:r>
            <a:r>
              <a:rPr lang="en-US" sz="1900" dirty="0"/>
              <a:t>22.261 (Service requirements for the 5G system; Stage 1)</a:t>
            </a:r>
          </a:p>
          <a:p>
            <a:pPr marL="838189" lvl="1" indent="-457189">
              <a:buSzPct val="100000"/>
              <a:buFont typeface="+mj-lt"/>
              <a:buAutoNum type="arabicPeriod"/>
            </a:pPr>
            <a:r>
              <a:rPr lang="fr-FR" sz="1900" dirty="0"/>
              <a:t>Etc.</a:t>
            </a:r>
          </a:p>
          <a:p>
            <a:pPr marL="381000" lvl="1" indent="0">
              <a:buSzPct val="100000"/>
              <a:buNone/>
            </a:pPr>
            <a:r>
              <a:rPr lang="fr-FR" sz="1900" dirty="0" err="1"/>
              <a:t>See</a:t>
            </a:r>
            <a:r>
              <a:rPr lang="fr-FR" sz="1900" dirty="0"/>
              <a:t> </a:t>
            </a:r>
            <a:r>
              <a:rPr lang="fr-FR" sz="1900" dirty="0" err="1"/>
              <a:t>examples</a:t>
            </a:r>
            <a:r>
              <a:rPr lang="fr-FR" sz="1900" dirty="0"/>
              <a:t> on </a:t>
            </a:r>
            <a:r>
              <a:rPr lang="fr-FR" sz="1900" dirty="0" err="1"/>
              <a:t>next</a:t>
            </a:r>
            <a:r>
              <a:rPr lang="fr-FR" sz="1900" dirty="0"/>
              <a:t> slides.</a:t>
            </a:r>
          </a:p>
          <a:p>
            <a:pPr marL="457189" indent="-457189">
              <a:buSzPct val="100000"/>
              <a:buFont typeface="+mj-lt"/>
              <a:buAutoNum type="arabicPeriod"/>
            </a:pPr>
            <a:r>
              <a:rPr lang="fr-FR" sz="2400" dirty="0"/>
              <a:t>In SA5, </a:t>
            </a:r>
            <a:r>
              <a:rPr lang="fr-FR" sz="2400" dirty="0" err="1"/>
              <a:t>these</a:t>
            </a:r>
            <a:r>
              <a:rPr lang="fr-FR" sz="2400" dirty="0"/>
              <a:t> use cases and </a:t>
            </a:r>
            <a:r>
              <a:rPr lang="fr-FR" sz="2400" dirty="0" err="1"/>
              <a:t>requirements</a:t>
            </a:r>
            <a:r>
              <a:rPr lang="fr-FR" sz="2400" dirty="0"/>
              <a:t> have not been:</a:t>
            </a:r>
          </a:p>
          <a:p>
            <a:pPr marL="838189" lvl="1" indent="-457189">
              <a:buSzPct val="100000"/>
              <a:buFont typeface="+mj-lt"/>
              <a:buAutoNum type="arabicPeriod"/>
            </a:pPr>
            <a:r>
              <a:rPr lang="fr-FR" sz="1900" dirty="0" err="1"/>
              <a:t>Inventoried</a:t>
            </a:r>
            <a:endParaRPr lang="fr-FR" sz="1900" dirty="0"/>
          </a:p>
          <a:p>
            <a:pPr marL="838189" lvl="1" indent="-457189">
              <a:buSzPct val="100000"/>
              <a:buFont typeface="+mj-lt"/>
              <a:buAutoNum type="arabicPeriod"/>
            </a:pPr>
            <a:r>
              <a:rPr lang="fr-FR" sz="1900" dirty="0" err="1"/>
              <a:t>Analyzed</a:t>
            </a:r>
            <a:r>
              <a:rPr lang="fr-FR" sz="1900" dirty="0"/>
              <a:t>,</a:t>
            </a:r>
          </a:p>
          <a:p>
            <a:pPr marL="381000" lvl="1" indent="0">
              <a:buSzPct val="100000"/>
              <a:buNone/>
            </a:pPr>
            <a:r>
              <a:rPr lang="fr-FR" sz="1900" dirty="0"/>
              <a:t>, </a:t>
            </a:r>
            <a:r>
              <a:rPr lang="fr-FR" sz="1900" dirty="0" err="1"/>
              <a:t>leading</a:t>
            </a:r>
            <a:r>
              <a:rPr lang="fr-FR" sz="1900" dirty="0"/>
              <a:t> </a:t>
            </a:r>
            <a:r>
              <a:rPr lang="fr-FR" sz="1900" dirty="0" err="1"/>
              <a:t>thus</a:t>
            </a:r>
            <a:r>
              <a:rPr lang="fr-FR" sz="1900" dirty="0"/>
              <a:t> SA5 to </a:t>
            </a:r>
            <a:r>
              <a:rPr lang="fr-FR" sz="1900" dirty="0" err="1"/>
              <a:t>work</a:t>
            </a:r>
            <a:r>
              <a:rPr lang="fr-FR" sz="1900" dirty="0"/>
              <a:t> on solutions </a:t>
            </a:r>
            <a:r>
              <a:rPr lang="fr-FR" sz="1900" dirty="0" err="1"/>
              <a:t>with</a:t>
            </a:r>
            <a:r>
              <a:rPr lang="fr-FR" sz="1900" dirty="0"/>
              <a:t> no </a:t>
            </a:r>
            <a:r>
              <a:rPr lang="fr-FR" sz="1900" dirty="0" err="1"/>
              <a:t>clear</a:t>
            </a:r>
            <a:r>
              <a:rPr lang="fr-FR" sz="1900" dirty="0"/>
              <a:t> </a:t>
            </a:r>
            <a:r>
              <a:rPr lang="fr-FR" sz="1900" dirty="0" err="1"/>
              <a:t>requirements</a:t>
            </a:r>
            <a:endParaRPr lang="fr-FR" sz="1900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Problem</a:t>
            </a:r>
            <a:r>
              <a:rPr lang="fr-FR" dirty="0"/>
              <a:t> #1</a:t>
            </a:r>
          </a:p>
        </p:txBody>
      </p:sp>
    </p:spTree>
    <p:extLst>
      <p:ext uri="{BB962C8B-B14F-4D97-AF65-F5344CB8AC3E}">
        <p14:creationId xmlns:p14="http://schemas.microsoft.com/office/powerpoint/2010/main" val="315056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SA1 - </a:t>
            </a:r>
            <a:r>
              <a:rPr lang="fr-FR" dirty="0" err="1"/>
              <a:t>Requirements</a:t>
            </a:r>
            <a:endParaRPr lang="fr-FR" dirty="0"/>
          </a:p>
        </p:txBody>
      </p:sp>
      <p:sp>
        <p:nvSpPr>
          <p:cNvPr id="3" name="ZoneTexte 2"/>
          <p:cNvSpPr txBox="1"/>
          <p:nvPr/>
        </p:nvSpPr>
        <p:spPr>
          <a:xfrm>
            <a:off x="9153427" y="1762812"/>
            <a:ext cx="3038573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dirty="0"/>
              <a:t>TS 22.261 (</a:t>
            </a:r>
            <a:r>
              <a:rPr lang="en-US" dirty="0"/>
              <a:t>Service requirements for the 5G system; Stage 1</a:t>
            </a:r>
            <a:r>
              <a:rPr lang="fr-FR" dirty="0"/>
              <a:t>) </a:t>
            </a:r>
            <a:r>
              <a:rPr lang="fr-FR" dirty="0">
                <a:hlinkClick r:id="rId2"/>
              </a:rPr>
              <a:t>https://portal.3gpp.org/desktopmodules/Specifications/SpecificationDetails.aspx?specificationId=3107</a:t>
            </a:r>
            <a:r>
              <a:rPr lang="fr-FR" dirty="0"/>
              <a:t> </a:t>
            </a:r>
            <a:endParaRPr lang="en-US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3448" y="1147900"/>
            <a:ext cx="5739624" cy="5188047"/>
          </a:xfrm>
          <a:prstGeom prst="rect">
            <a:avLst/>
          </a:prstGeom>
        </p:spPr>
      </p:pic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6FCD6688-8D64-4EB9-8504-EBDB73DC4B3E}"/>
              </a:ext>
            </a:extLst>
          </p:cNvPr>
          <p:cNvSpPr/>
          <p:nvPr/>
        </p:nvSpPr>
        <p:spPr bwMode="auto">
          <a:xfrm>
            <a:off x="1489166" y="3178629"/>
            <a:ext cx="5568859" cy="679268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4075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77966FBE-C674-4910-A99A-42FEA80745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0731" y="220258"/>
            <a:ext cx="8548014" cy="5820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276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3A0E9114-1041-4721-898C-1E0B82C6B3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151" y="1447060"/>
            <a:ext cx="2853935" cy="2940728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ACB2A46D-B8B7-4D91-B439-3B299D9517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4903" y="1447060"/>
            <a:ext cx="3242395" cy="4432011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C60D618D-D64C-4548-B833-2375892A72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5090" y="1695635"/>
            <a:ext cx="3588706" cy="3637532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D305A4F9-EA95-43F6-A5DA-A2DAF94794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4591" y="2221"/>
            <a:ext cx="4752975" cy="150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150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DF36BBC0-EF78-4305-AB03-E595AD044F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3" y="1814744"/>
            <a:ext cx="3197946" cy="313085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B637AC30-9DEA-45C7-AA76-51AB6C0486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4945" y="1580228"/>
            <a:ext cx="3409602" cy="460529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E7AF7D3D-36F1-482D-927B-E7FAB32C94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859" y="2221"/>
            <a:ext cx="4752975" cy="150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797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55FA553-A8AC-4683-AB83-4D4526E04C2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664950" y="6483350"/>
            <a:ext cx="527050" cy="222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8B78E712-7E90-46AF-8873-540771249AD5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FBA1A50-D0EF-422B-9D8E-F82E67AEE0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3919" y="368015"/>
            <a:ext cx="4728012" cy="5655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96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FF1A94B-C2C1-47F6-84DE-A57058D4A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Example of self-management </a:t>
            </a:r>
            <a:r>
              <a:rPr lang="fr-FR" dirty="0" err="1"/>
              <a:t>requirements</a:t>
            </a:r>
            <a:r>
              <a:rPr lang="fr-FR" dirty="0"/>
              <a:t> for Power </a:t>
            </a:r>
            <a:r>
              <a:rPr lang="fr-FR" dirty="0" err="1"/>
              <a:t>Grid</a:t>
            </a:r>
            <a:r>
              <a:rPr lang="fr-FR" dirty="0"/>
              <a:t> </a:t>
            </a:r>
            <a:r>
              <a:rPr lang="fr-FR" dirty="0" err="1"/>
              <a:t>industry</a:t>
            </a:r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27DEB6B-723F-41EA-8FFE-85115E8708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365" y="1792966"/>
            <a:ext cx="783907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828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R_template_restricted">
  <a:themeElements>
    <a:clrScheme name="Orange WHT Secondary">
      <a:dk1>
        <a:srgbClr val="000000"/>
      </a:dk1>
      <a:lt1>
        <a:srgbClr val="FFFFFF"/>
      </a:lt1>
      <a:dk2>
        <a:srgbClr val="8F8F8F"/>
      </a:dk2>
      <a:lt2>
        <a:srgbClr val="FF7900"/>
      </a:lt2>
      <a:accent1>
        <a:srgbClr val="FF7900"/>
      </a:accent1>
      <a:accent2>
        <a:srgbClr val="4BB4E6"/>
      </a:accent2>
      <a:accent3>
        <a:srgbClr val="50BE87"/>
      </a:accent3>
      <a:accent4>
        <a:srgbClr val="FFB4E6"/>
      </a:accent4>
      <a:accent5>
        <a:srgbClr val="A885D8"/>
      </a:accent5>
      <a:accent6>
        <a:srgbClr val="FFD200"/>
      </a:accent6>
      <a:hlink>
        <a:srgbClr val="FF7900"/>
      </a:hlink>
      <a:folHlink>
        <a:srgbClr val="FF7900"/>
      </a:folHlink>
    </a:clrScheme>
    <a:fontScheme name="Orange">
      <a:majorFont>
        <a:latin typeface="Helvetica 75 Bold"/>
        <a:ea typeface=""/>
        <a:cs typeface=""/>
      </a:majorFont>
      <a:minorFont>
        <a:latin typeface="Helvetica 75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600" dirty="0" smtClean="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none" lIns="0" tIns="0" rIns="0" bIns="0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R_OBS-template_external.potx" id="{8E63A4C0-0D5B-4AB0-9B17-28650E3A1109}" vid="{213D95EF-7056-43E0-9767-0E799F788926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6292fa44ab954aa0fbadffb20d1b36d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beac905ced2eb3c7f1f983f973c4cb1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13C568A-0C46-4592-BB68-CDB41342D77A}">
  <ds:schemaRefs>
    <ds:schemaRef ds:uri="http://schemas.microsoft.com/office/2006/documentManagement/types"/>
    <ds:schemaRef ds:uri="http://purl.org/dc/terms/"/>
    <ds:schemaRef ds:uri="6f846979-0e6f-42ff-8b87-e1893efeda99"/>
    <ds:schemaRef ds:uri="http://purl.org/dc/dcmitype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CA0C5451-E459-4FFF-ABEC-04BA6559B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116263</TotalTime>
  <Words>1340</Words>
  <Application>Microsoft Office PowerPoint</Application>
  <PresentationFormat>Grand écran</PresentationFormat>
  <Paragraphs>206</Paragraphs>
  <Slides>22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22</vt:i4>
      </vt:variant>
    </vt:vector>
  </HeadingPairs>
  <TitlesOfParts>
    <vt:vector size="33" baseType="lpstr">
      <vt:lpstr>Arial</vt:lpstr>
      <vt:lpstr>Calibri</vt:lpstr>
      <vt:lpstr>Helvetica 55 Roman</vt:lpstr>
      <vt:lpstr>Helvetica 75</vt:lpstr>
      <vt:lpstr>Helvetica 75 Bold</vt:lpstr>
      <vt:lpstr>Segoe UI</vt:lpstr>
      <vt:lpstr>Times New Roman</vt:lpstr>
      <vt:lpstr>Wingdings</vt:lpstr>
      <vt:lpstr>Office Theme</vt:lpstr>
      <vt:lpstr>OFR_template_restricted</vt:lpstr>
      <vt:lpstr>1_Office Theme</vt:lpstr>
      <vt:lpstr>   Discussion Paper on 5G exposure</vt:lpstr>
      <vt:lpstr>Observations</vt:lpstr>
      <vt:lpstr>Problem #1</vt:lpstr>
      <vt:lpstr>SA1 - Requirements</vt:lpstr>
      <vt:lpstr>Présentation PowerPoint</vt:lpstr>
      <vt:lpstr>Présentation PowerPoint</vt:lpstr>
      <vt:lpstr>Présentation PowerPoint</vt:lpstr>
      <vt:lpstr>Présentation PowerPoint</vt:lpstr>
      <vt:lpstr>Example of self-management requirements for Power Grid industry</vt:lpstr>
      <vt:lpstr>Proposal No. 1</vt:lpstr>
      <vt:lpstr>Problem #2</vt:lpstr>
      <vt:lpstr>Different levels of 5G exposure</vt:lpstr>
      <vt:lpstr>SA2 - NEF</vt:lpstr>
      <vt:lpstr>SA6 - CAPIF Architecture</vt:lpstr>
      <vt:lpstr>CAPIF functions (from TS 23.222)</vt:lpstr>
      <vt:lpstr>Example of deployment models for CAPIF in 5GS (TS 23.222)</vt:lpstr>
      <vt:lpstr>Examples of deployment model of CAPIF in 3GPP management system (1/3) (for discussion) (non-exhaustive)</vt:lpstr>
      <vt:lpstr>Examples of deployment model of CAPIF in 3GPP management system (2/3) (for discussion) (non-exhaustive)</vt:lpstr>
      <vt:lpstr>Examples of deployment model of CAPIF in 3GPP management system (3/3) (for discussion) (non-exhaustive)</vt:lpstr>
      <vt:lpstr>CAPIF Core Function common to SA2 and SA5 (for discussion)</vt:lpstr>
      <vt:lpstr>Proposal No. 2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ORANGE</cp:lastModifiedBy>
  <cp:revision>608</cp:revision>
  <dcterms:created xsi:type="dcterms:W3CDTF">2019-03-13T01:38:36Z</dcterms:created>
  <dcterms:modified xsi:type="dcterms:W3CDTF">2022-03-25T13:04:23Z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_2015_ms_pID_725343">
    <vt:lpwstr>(3)j5DyKr/9ztn2R3WhsbN2tKLwFsa7oHYXQVnp0tIZ/+0Hze0xIfyIprhkhhCA6/mLnwNF+9Ol
fB76OGGHaQsn4AtAra4o5hGlBf9SGcByym32dnNr8lTDugm9pcwSVqzVLW5t0oMSZcVdHbal
Bljy71TdMU67HjwQgF+NEZfTRH++lwzg/mElTNDOLZ0ccAJYay5QRiY4nTazwaNilIC6gWk4
+Tttt4q5J/KMLVGMrH</vt:lpwstr>
  </property>
  <property fmtid="{D5CDD505-2E9C-101B-9397-08002B2CF9AE}" pid="4" name="_2015_ms_pID_7253431">
    <vt:lpwstr>Ma2CcSAAA8Gnp4sZzsPs6puQz/kEo+IBvY1p+sfE8x0HrVm8jNjr6r
4rSETsFQHBkojDKwboIHtrf6OTxksvbHuFIYnWeemj8/3gVA3AQAOTIYKwgcsZRLkK2o3lYL
HD5/yJSH9MahXmEBP1ZdBAjjuWYmlxpu51eXsWGcXOIaVo+iAE6BJPrAt2KEIUF9pYMR2IWE
y0c10tiUADp3sKbpLKeEREOuxy0Z41x8HsY7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rSMWCN/yLONsXB4oX7szqmo=</vt:lpwstr>
  </property>
</Properties>
</file>